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wmf" ContentType="image/x-wmf"/>
  <Default Extension="emf" ContentType="image/x-emf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3" r:id="rId4"/>
    <p:sldMasterId id="2147483685" r:id="rId5"/>
    <p:sldMasterId id="2147483699" r:id="rId6"/>
    <p:sldMasterId id="2147483711" r:id="rId7"/>
    <p:sldMasterId id="2147483724" r:id="rId8"/>
  </p:sldMasterIdLst>
  <p:notesMasterIdLst>
    <p:notesMasterId r:id="rId12"/>
  </p:notesMasterIdLst>
  <p:handoutMasterIdLst>
    <p:handoutMasterId r:id="rId55"/>
  </p:handoutMasterIdLst>
  <p:sldIdLst>
    <p:sldId id="307" r:id="rId9"/>
    <p:sldId id="305" r:id="rId10"/>
    <p:sldId id="308" r:id="rId11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32" r:id="rId22"/>
    <p:sldId id="322" r:id="rId23"/>
    <p:sldId id="282" r:id="rId24"/>
    <p:sldId id="283" r:id="rId25"/>
    <p:sldId id="284" r:id="rId26"/>
    <p:sldId id="285" r:id="rId27"/>
    <p:sldId id="286" r:id="rId28"/>
    <p:sldId id="310" r:id="rId29"/>
    <p:sldId id="287" r:id="rId30"/>
    <p:sldId id="288" r:id="rId31"/>
    <p:sldId id="289" r:id="rId32"/>
    <p:sldId id="290" r:id="rId33"/>
    <p:sldId id="293" r:id="rId34"/>
    <p:sldId id="294" r:id="rId35"/>
    <p:sldId id="295" r:id="rId36"/>
    <p:sldId id="296" r:id="rId37"/>
    <p:sldId id="297" r:id="rId38"/>
    <p:sldId id="298" r:id="rId39"/>
    <p:sldId id="311" r:id="rId40"/>
    <p:sldId id="300" r:id="rId41"/>
    <p:sldId id="301" r:id="rId42"/>
    <p:sldId id="302" r:id="rId43"/>
    <p:sldId id="303" r:id="rId44"/>
    <p:sldId id="304" r:id="rId45"/>
    <p:sldId id="323" r:id="rId46"/>
    <p:sldId id="324" r:id="rId47"/>
    <p:sldId id="325" r:id="rId48"/>
    <p:sldId id="326" r:id="rId49"/>
    <p:sldId id="327" r:id="rId50"/>
    <p:sldId id="328" r:id="rId51"/>
    <p:sldId id="329" r:id="rId52"/>
    <p:sldId id="330" r:id="rId53"/>
    <p:sldId id="331" r:id="rId54"/>
  </p:sldIdLst>
  <p:sldSz cx="9144000" cy="6858000" type="screen4x3"/>
  <p:notesSz cx="6858000" cy="9144000"/>
  <p:custDataLst>
    <p:tags r:id="rId5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08" d="100"/>
          <a:sy n="108" d="100"/>
        </p:scale>
        <p:origin x="1530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9" Type="http://schemas.openxmlformats.org/officeDocument/2006/relationships/tags" Target="tags/tag1.xml"/><Relationship Id="rId58" Type="http://schemas.openxmlformats.org/officeDocument/2006/relationships/tableStyles" Target="tableStyles.xml"/><Relationship Id="rId57" Type="http://schemas.openxmlformats.org/officeDocument/2006/relationships/viewProps" Target="viewProps.xml"/><Relationship Id="rId56" Type="http://schemas.openxmlformats.org/officeDocument/2006/relationships/presProps" Target="presProps.xml"/><Relationship Id="rId55" Type="http://schemas.openxmlformats.org/officeDocument/2006/relationships/handoutMaster" Target="handoutMasters/handoutMaster1.xml"/><Relationship Id="rId54" Type="http://schemas.openxmlformats.org/officeDocument/2006/relationships/slide" Target="slides/slide45.xml"/><Relationship Id="rId53" Type="http://schemas.openxmlformats.org/officeDocument/2006/relationships/slide" Target="slides/slide44.xml"/><Relationship Id="rId52" Type="http://schemas.openxmlformats.org/officeDocument/2006/relationships/slide" Target="slides/slide43.xml"/><Relationship Id="rId51" Type="http://schemas.openxmlformats.org/officeDocument/2006/relationships/slide" Target="slides/slide42.xml"/><Relationship Id="rId50" Type="http://schemas.openxmlformats.org/officeDocument/2006/relationships/slide" Target="slides/slide41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40.xml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0" Type="http://schemas.openxmlformats.org/officeDocument/2006/relationships/slide" Target="slides/slide31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5" Type="http://schemas.openxmlformats.org/officeDocument/2006/relationships/slide" Target="slides/slide26.xml"/><Relationship Id="rId34" Type="http://schemas.openxmlformats.org/officeDocument/2006/relationships/slide" Target="slides/slide25.xml"/><Relationship Id="rId33" Type="http://schemas.openxmlformats.org/officeDocument/2006/relationships/slide" Target="slides/slide24.xml"/><Relationship Id="rId32" Type="http://schemas.openxmlformats.org/officeDocument/2006/relationships/slide" Target="slides/slide23.xml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0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0" Type="http://schemas.openxmlformats.org/officeDocument/2006/relationships/slide" Target="slides/slide11.xml"/><Relationship Id="rId2" Type="http://schemas.openxmlformats.org/officeDocument/2006/relationships/theme" Target="theme/theme1.xml"/><Relationship Id="rId19" Type="http://schemas.openxmlformats.org/officeDocument/2006/relationships/slide" Target="slides/slide10.xml"/><Relationship Id="rId18" Type="http://schemas.openxmlformats.org/officeDocument/2006/relationships/slide" Target="slides/slide9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3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9" Type="http://schemas.openxmlformats.org/officeDocument/2006/relationships/image" Target="../media/image13.wmf"/><Relationship Id="rId8" Type="http://schemas.openxmlformats.org/officeDocument/2006/relationships/image" Target="../media/image12.emf"/><Relationship Id="rId7" Type="http://schemas.openxmlformats.org/officeDocument/2006/relationships/image" Target="../media/image11.emf"/><Relationship Id="rId6" Type="http://schemas.openxmlformats.org/officeDocument/2006/relationships/image" Target="../media/image10.wmf"/><Relationship Id="rId5" Type="http://schemas.openxmlformats.org/officeDocument/2006/relationships/image" Target="../media/image9.wmf"/><Relationship Id="rId4" Type="http://schemas.openxmlformats.org/officeDocument/2006/relationships/image" Target="../media/image8.emf"/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1" Type="http://schemas.openxmlformats.org/officeDocument/2006/relationships/image" Target="../media/image15.emf"/><Relationship Id="rId10" Type="http://schemas.openxmlformats.org/officeDocument/2006/relationships/image" Target="../media/image14.wmf"/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wmf"/><Relationship Id="rId1" Type="http://schemas.openxmlformats.org/officeDocument/2006/relationships/image" Target="../media/image46.emf"/></Relationships>
</file>

<file path=ppt/drawings/_rels/vmlDrawing11.vml.rels><?xml version="1.0" encoding="UTF-8" standalone="yes"?>
<Relationships xmlns="http://schemas.openxmlformats.org/package/2006/relationships"><Relationship Id="rId9" Type="http://schemas.openxmlformats.org/officeDocument/2006/relationships/image" Target="../media/image59.wmf"/><Relationship Id="rId8" Type="http://schemas.openxmlformats.org/officeDocument/2006/relationships/image" Target="../media/image58.emf"/><Relationship Id="rId7" Type="http://schemas.openxmlformats.org/officeDocument/2006/relationships/image" Target="../media/image57.emf"/><Relationship Id="rId6" Type="http://schemas.openxmlformats.org/officeDocument/2006/relationships/image" Target="../media/image56.emf"/><Relationship Id="rId5" Type="http://schemas.openxmlformats.org/officeDocument/2006/relationships/image" Target="../media/image55.emf"/><Relationship Id="rId4" Type="http://schemas.openxmlformats.org/officeDocument/2006/relationships/image" Target="../media/image54.emf"/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1" Type="http://schemas.openxmlformats.org/officeDocument/2006/relationships/image" Target="../media/image61.wmf"/><Relationship Id="rId10" Type="http://schemas.openxmlformats.org/officeDocument/2006/relationships/image" Target="../media/image60.wmf"/><Relationship Id="rId1" Type="http://schemas.openxmlformats.org/officeDocument/2006/relationships/image" Target="../media/image5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13.vml.rels><?xml version="1.0" encoding="UTF-8" standalone="yes"?>
<Relationships xmlns="http://schemas.openxmlformats.org/package/2006/relationships"><Relationship Id="rId4" Type="http://schemas.openxmlformats.org/officeDocument/2006/relationships/image" Target="../media/image67.emf"/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image" Target="../media/image68.emf"/></Relationships>
</file>

<file path=ppt/drawings/_rels/vmlDrawing15.vml.rels><?xml version="1.0" encoding="UTF-8" standalone="yes"?>
<Relationships xmlns="http://schemas.openxmlformats.org/package/2006/relationships"><Relationship Id="rId4" Type="http://schemas.openxmlformats.org/officeDocument/2006/relationships/image" Target="../media/image74.emf"/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17.vml.rels><?xml version="1.0" encoding="UTF-8" standalone="yes"?>
<Relationships xmlns="http://schemas.openxmlformats.org/package/2006/relationships"><Relationship Id="rId5" Type="http://schemas.openxmlformats.org/officeDocument/2006/relationships/image" Target="../media/image82.emf"/><Relationship Id="rId4" Type="http://schemas.openxmlformats.org/officeDocument/2006/relationships/image" Target="../media/image81.emf"/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image" Target="../media/image78.emf"/></Relationships>
</file>

<file path=ppt/drawings/_rels/vmlDrawing18.vml.rels><?xml version="1.0" encoding="UTF-8" standalone="yes"?>
<Relationships xmlns="http://schemas.openxmlformats.org/package/2006/relationships"><Relationship Id="rId7" Type="http://schemas.openxmlformats.org/officeDocument/2006/relationships/image" Target="../media/image89.emf"/><Relationship Id="rId6" Type="http://schemas.openxmlformats.org/officeDocument/2006/relationships/image" Target="../media/image88.emf"/><Relationship Id="rId5" Type="http://schemas.openxmlformats.org/officeDocument/2006/relationships/image" Target="../media/image87.emf"/><Relationship Id="rId4" Type="http://schemas.openxmlformats.org/officeDocument/2006/relationships/image" Target="../media/image86.wmf"/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image" Target="../media/image91.emf"/><Relationship Id="rId1" Type="http://schemas.openxmlformats.org/officeDocument/2006/relationships/image" Target="../media/image90.emf"/></Relationships>
</file>

<file path=ppt/drawings/_rels/vmlDrawing2.vml.rels><?xml version="1.0" encoding="UTF-8" standalone="yes"?>
<Relationships xmlns="http://schemas.openxmlformats.org/package/2006/relationships"><Relationship Id="rId7" Type="http://schemas.openxmlformats.org/officeDocument/2006/relationships/image" Target="../media/image22.emf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w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94.emf"/><Relationship Id="rId1" Type="http://schemas.openxmlformats.org/officeDocument/2006/relationships/image" Target="../media/image93.emf"/></Relationships>
</file>

<file path=ppt/drawings/_rels/vmlDrawing21.vml.rels><?xml version="1.0" encoding="UTF-8" standalone="yes"?>
<Relationships xmlns="http://schemas.openxmlformats.org/package/2006/relationships"><Relationship Id="rId4" Type="http://schemas.openxmlformats.org/officeDocument/2006/relationships/image" Target="../media/image98.emf"/><Relationship Id="rId3" Type="http://schemas.openxmlformats.org/officeDocument/2006/relationships/image" Target="../media/image97.wmf"/><Relationship Id="rId2" Type="http://schemas.openxmlformats.org/officeDocument/2006/relationships/image" Target="../media/image96.wmf"/><Relationship Id="rId1" Type="http://schemas.openxmlformats.org/officeDocument/2006/relationships/image" Target="../media/image95.w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wmf"/><Relationship Id="rId2" Type="http://schemas.openxmlformats.org/officeDocument/2006/relationships/image" Target="../media/image100.emf"/><Relationship Id="rId1" Type="http://schemas.openxmlformats.org/officeDocument/2006/relationships/image" Target="../media/image99.w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image" Target="../media/image103.emf"/><Relationship Id="rId1" Type="http://schemas.openxmlformats.org/officeDocument/2006/relationships/image" Target="../media/image102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wmf"/><Relationship Id="rId1" Type="http://schemas.openxmlformats.org/officeDocument/2006/relationships/image" Target="../media/image105.wmf"/></Relationships>
</file>

<file path=ppt/drawings/_rels/vmlDrawing25.vml.rels><?xml version="1.0" encoding="UTF-8" standalone="yes"?>
<Relationships xmlns="http://schemas.openxmlformats.org/package/2006/relationships"><Relationship Id="rId6" Type="http://schemas.openxmlformats.org/officeDocument/2006/relationships/image" Target="../media/image112.wmf"/><Relationship Id="rId5" Type="http://schemas.openxmlformats.org/officeDocument/2006/relationships/image" Target="../media/image111.wmf"/><Relationship Id="rId4" Type="http://schemas.openxmlformats.org/officeDocument/2006/relationships/image" Target="../media/image110.wmf"/><Relationship Id="rId3" Type="http://schemas.openxmlformats.org/officeDocument/2006/relationships/image" Target="../media/image109.wmf"/><Relationship Id="rId2" Type="http://schemas.openxmlformats.org/officeDocument/2006/relationships/image" Target="../media/image108.wmf"/><Relationship Id="rId1" Type="http://schemas.openxmlformats.org/officeDocument/2006/relationships/image" Target="../media/image107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wmf"/><Relationship Id="rId1" Type="http://schemas.openxmlformats.org/officeDocument/2006/relationships/image" Target="../media/image113.w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wmf"/><Relationship Id="rId2" Type="http://schemas.openxmlformats.org/officeDocument/2006/relationships/image" Target="../media/image116.wmf"/><Relationship Id="rId1" Type="http://schemas.openxmlformats.org/officeDocument/2006/relationships/image" Target="../media/image115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wmf"/><Relationship Id="rId2" Type="http://schemas.openxmlformats.org/officeDocument/2006/relationships/image" Target="../media/image119.wmf"/><Relationship Id="rId1" Type="http://schemas.openxmlformats.org/officeDocument/2006/relationships/image" Target="../media/image118.emf"/></Relationships>
</file>

<file path=ppt/drawings/_rels/vmlDrawing29.vml.rels><?xml version="1.0" encoding="UTF-8" standalone="yes"?>
<Relationships xmlns="http://schemas.openxmlformats.org/package/2006/relationships"><Relationship Id="rId5" Type="http://schemas.openxmlformats.org/officeDocument/2006/relationships/image" Target="../media/image125.emf"/><Relationship Id="rId4" Type="http://schemas.openxmlformats.org/officeDocument/2006/relationships/image" Target="../media/image124.emf"/><Relationship Id="rId3" Type="http://schemas.openxmlformats.org/officeDocument/2006/relationships/image" Target="../media/image123.emf"/><Relationship Id="rId2" Type="http://schemas.openxmlformats.org/officeDocument/2006/relationships/image" Target="../media/image122.emf"/><Relationship Id="rId1" Type="http://schemas.openxmlformats.org/officeDocument/2006/relationships/image" Target="../media/image121.wmf"/></Relationships>
</file>

<file path=ppt/drawings/_rels/vmlDrawing3.vml.rels><?xml version="1.0" encoding="UTF-8" standalone="yes"?>
<Relationships xmlns="http://schemas.openxmlformats.org/package/2006/relationships"><Relationship Id="rId7" Type="http://schemas.openxmlformats.org/officeDocument/2006/relationships/image" Target="../media/image29.wmf"/><Relationship Id="rId6" Type="http://schemas.openxmlformats.org/officeDocument/2006/relationships/image" Target="../media/image28.wmf"/><Relationship Id="rId5" Type="http://schemas.openxmlformats.org/officeDocument/2006/relationships/image" Target="../media/image27.wmf"/><Relationship Id="rId4" Type="http://schemas.openxmlformats.org/officeDocument/2006/relationships/image" Target="../media/image26.wmf"/><Relationship Id="rId3" Type="http://schemas.openxmlformats.org/officeDocument/2006/relationships/image" Target="../media/image25.w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30.vml.rels><?xml version="1.0" encoding="UTF-8" standalone="yes"?>
<Relationships xmlns="http://schemas.openxmlformats.org/package/2006/relationships"><Relationship Id="rId4" Type="http://schemas.openxmlformats.org/officeDocument/2006/relationships/image" Target="../media/image129.wmf"/><Relationship Id="rId3" Type="http://schemas.openxmlformats.org/officeDocument/2006/relationships/image" Target="../media/image128.wmf"/><Relationship Id="rId2" Type="http://schemas.openxmlformats.org/officeDocument/2006/relationships/image" Target="../media/image127.wmf"/><Relationship Id="rId1" Type="http://schemas.openxmlformats.org/officeDocument/2006/relationships/image" Target="../media/image126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wmf"/><Relationship Id="rId1" Type="http://schemas.openxmlformats.org/officeDocument/2006/relationships/image" Target="../media/image130.wmf"/></Relationships>
</file>

<file path=ppt/drawings/_rels/vmlDrawing32.vml.rels><?xml version="1.0" encoding="UTF-8" standalone="yes"?>
<Relationships xmlns="http://schemas.openxmlformats.org/package/2006/relationships"><Relationship Id="rId4" Type="http://schemas.openxmlformats.org/officeDocument/2006/relationships/image" Target="../media/image135.emf"/><Relationship Id="rId3" Type="http://schemas.openxmlformats.org/officeDocument/2006/relationships/image" Target="../media/image134.emf"/><Relationship Id="rId2" Type="http://schemas.openxmlformats.org/officeDocument/2006/relationships/image" Target="../media/image133.emf"/><Relationship Id="rId1" Type="http://schemas.openxmlformats.org/officeDocument/2006/relationships/image" Target="../media/image132.emf"/></Relationships>
</file>

<file path=ppt/drawings/_rels/vmlDrawing33.vml.rels><?xml version="1.0" encoding="UTF-8" standalone="yes"?>
<Relationships xmlns="http://schemas.openxmlformats.org/package/2006/relationships"><Relationship Id="rId8" Type="http://schemas.openxmlformats.org/officeDocument/2006/relationships/image" Target="../media/image143.wmf"/><Relationship Id="rId7" Type="http://schemas.openxmlformats.org/officeDocument/2006/relationships/image" Target="../media/image142.emf"/><Relationship Id="rId6" Type="http://schemas.openxmlformats.org/officeDocument/2006/relationships/image" Target="../media/image141.wmf"/><Relationship Id="rId5" Type="http://schemas.openxmlformats.org/officeDocument/2006/relationships/image" Target="../media/image140.emf"/><Relationship Id="rId4" Type="http://schemas.openxmlformats.org/officeDocument/2006/relationships/image" Target="../media/image139.emf"/><Relationship Id="rId3" Type="http://schemas.openxmlformats.org/officeDocument/2006/relationships/image" Target="../media/image138.emf"/><Relationship Id="rId2" Type="http://schemas.openxmlformats.org/officeDocument/2006/relationships/image" Target="../media/image137.emf"/><Relationship Id="rId1" Type="http://schemas.openxmlformats.org/officeDocument/2006/relationships/image" Target="../media/image136.emf"/></Relationships>
</file>

<file path=ppt/drawings/_rels/vmlDrawing34.vml.rels><?xml version="1.0" encoding="UTF-8" standalone="yes"?>
<Relationships xmlns="http://schemas.openxmlformats.org/package/2006/relationships"><Relationship Id="rId7" Type="http://schemas.openxmlformats.org/officeDocument/2006/relationships/image" Target="../media/image150.emf"/><Relationship Id="rId6" Type="http://schemas.openxmlformats.org/officeDocument/2006/relationships/image" Target="../media/image149.emf"/><Relationship Id="rId5" Type="http://schemas.openxmlformats.org/officeDocument/2006/relationships/image" Target="../media/image148.emf"/><Relationship Id="rId4" Type="http://schemas.openxmlformats.org/officeDocument/2006/relationships/image" Target="../media/image147.emf"/><Relationship Id="rId3" Type="http://schemas.openxmlformats.org/officeDocument/2006/relationships/image" Target="../media/image146.emf"/><Relationship Id="rId2" Type="http://schemas.openxmlformats.org/officeDocument/2006/relationships/image" Target="../media/image145.emf"/><Relationship Id="rId1" Type="http://schemas.openxmlformats.org/officeDocument/2006/relationships/image" Target="../media/image144.w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emf"/><Relationship Id="rId1" Type="http://schemas.openxmlformats.org/officeDocument/2006/relationships/image" Target="../media/image151.wmf"/></Relationships>
</file>

<file path=ppt/drawings/_rels/vmlDrawing36.vml.rels><?xml version="1.0" encoding="UTF-8" standalone="yes"?>
<Relationships xmlns="http://schemas.openxmlformats.org/package/2006/relationships"><Relationship Id="rId5" Type="http://schemas.openxmlformats.org/officeDocument/2006/relationships/image" Target="../media/image157.wmf"/><Relationship Id="rId4" Type="http://schemas.openxmlformats.org/officeDocument/2006/relationships/image" Target="../media/image156.emf"/><Relationship Id="rId3" Type="http://schemas.openxmlformats.org/officeDocument/2006/relationships/image" Target="../media/image155.wmf"/><Relationship Id="rId2" Type="http://schemas.openxmlformats.org/officeDocument/2006/relationships/image" Target="../media/image154.emf"/><Relationship Id="rId1" Type="http://schemas.openxmlformats.org/officeDocument/2006/relationships/image" Target="../media/image153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8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2" Type="http://schemas.openxmlformats.org/officeDocument/2006/relationships/image" Target="../media/image160.wmf"/><Relationship Id="rId1" Type="http://schemas.openxmlformats.org/officeDocument/2006/relationships/image" Target="../media/image159.wmf"/></Relationships>
</file>

<file path=ppt/drawings/_rels/vmlDrawing39.vml.rels><?xml version="1.0" encoding="UTF-8" standalone="yes"?>
<Relationships xmlns="http://schemas.openxmlformats.org/package/2006/relationships"><Relationship Id="rId5" Type="http://schemas.openxmlformats.org/officeDocument/2006/relationships/image" Target="../media/image166.emf"/><Relationship Id="rId4" Type="http://schemas.openxmlformats.org/officeDocument/2006/relationships/image" Target="../media/image165.emf"/><Relationship Id="rId3" Type="http://schemas.openxmlformats.org/officeDocument/2006/relationships/image" Target="../media/image164.emf"/><Relationship Id="rId2" Type="http://schemas.openxmlformats.org/officeDocument/2006/relationships/image" Target="../media/image163.emf"/><Relationship Id="rId1" Type="http://schemas.openxmlformats.org/officeDocument/2006/relationships/image" Target="../media/image162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image" Target="../media/image31.wmf"/><Relationship Id="rId1" Type="http://schemas.openxmlformats.org/officeDocument/2006/relationships/image" Target="../media/image30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emf"/><Relationship Id="rId1" Type="http://schemas.openxmlformats.org/officeDocument/2006/relationships/image" Target="../media/image167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wmf"/><Relationship Id="rId1" Type="http://schemas.openxmlformats.org/officeDocument/2006/relationships/image" Target="../media/image33.wmf"/></Relationships>
</file>

<file path=ppt/drawings/_rels/vmlDrawing6.vml.rels><?xml version="1.0" encoding="UTF-8" standalone="yes"?>
<Relationships xmlns="http://schemas.openxmlformats.org/package/2006/relationships"><Relationship Id="rId7" Type="http://schemas.openxmlformats.org/officeDocument/2006/relationships/image" Target="../media/image41.emf"/><Relationship Id="rId6" Type="http://schemas.openxmlformats.org/officeDocument/2006/relationships/image" Target="../media/image40.wmf"/><Relationship Id="rId5" Type="http://schemas.openxmlformats.org/officeDocument/2006/relationships/image" Target="../media/image39.wmf"/><Relationship Id="rId4" Type="http://schemas.openxmlformats.org/officeDocument/2006/relationships/image" Target="../media/image38.wmf"/><Relationship Id="rId3" Type="http://schemas.openxmlformats.org/officeDocument/2006/relationships/image" Target="../media/image37.wmf"/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9.vml.rels><?xml version="1.0" encoding="UTF-8" standalone="yes"?>
<Relationships xmlns="http://schemas.openxmlformats.org/package/2006/relationships"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wmf"/><Relationship Id="rId3" Type="http://schemas.openxmlformats.org/officeDocument/2006/relationships/image" Target="../media/image46.emf"/><Relationship Id="rId2" Type="http://schemas.openxmlformats.org/officeDocument/2006/relationships/image" Target="../media/image45.wmf"/><Relationship Id="rId1" Type="http://schemas.openxmlformats.org/officeDocument/2006/relationships/image" Target="../media/image4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FCA78C-AA42-44EF-8336-FAE04214C3F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D02658-FA99-4828-B261-764BCA8A665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10.wmf>
</file>

<file path=ppt/media/image101.wmf>
</file>

<file path=ppt/media/image105.wmf>
</file>

<file path=ppt/media/image106.wmf>
</file>

<file path=ppt/media/image108.wmf>
</file>

<file path=ppt/media/image109.wmf>
</file>

<file path=ppt/media/image110.wmf>
</file>

<file path=ppt/media/image111.wmf>
</file>

<file path=ppt/media/image112.wmf>
</file>

<file path=ppt/media/image113.wmf>
</file>

<file path=ppt/media/image114.wmf>
</file>

<file path=ppt/media/image116.wmf>
</file>

<file path=ppt/media/image117.wmf>
</file>

<file path=ppt/media/image119.wmf>
</file>

<file path=ppt/media/image120.wmf>
</file>

<file path=ppt/media/image121.wmf>
</file>

<file path=ppt/media/image127.wmf>
</file>

<file path=ppt/media/image128.wmf>
</file>

<file path=ppt/media/image129.wmf>
</file>

<file path=ppt/media/image13.wmf>
</file>

<file path=ppt/media/image130.wmf>
</file>

<file path=ppt/media/image131.wmf>
</file>

<file path=ppt/media/image14.wmf>
</file>

<file path=ppt/media/image141.wmf>
</file>

<file path=ppt/media/image143.wmf>
</file>

<file path=ppt/media/image144.wmf>
</file>

<file path=ppt/media/image151.wmf>
</file>

<file path=ppt/media/image155.wmf>
</file>

<file path=ppt/media/image157.wmf>
</file>

<file path=ppt/media/image159.wmf>
</file>

<file path=ppt/media/image16.wmf>
</file>

<file path=ppt/media/image160.wmf>
</file>

<file path=ppt/media/image167.wmf>
</file>

<file path=ppt/media/image2.png>
</file>

<file path=ppt/media/image25.wmf>
</file>

<file path=ppt/media/image26.wmf>
</file>

<file path=ppt/media/image27.wmf>
</file>

<file path=ppt/media/image28.wmf>
</file>

<file path=ppt/media/image29.wmf>
</file>

<file path=ppt/media/image3.svg>
</file>

<file path=ppt/media/image31.wmf>
</file>

<file path=ppt/media/image32.wmf>
</file>

<file path=ppt/media/image33.wmf>
</file>

<file path=ppt/media/image34.wmf>
</file>

<file path=ppt/media/image37.wmf>
</file>

<file path=ppt/media/image38.wmf>
</file>

<file path=ppt/media/image39.wmf>
</file>

<file path=ppt/media/image4.jpeg>
</file>

<file path=ppt/media/image40.wmf>
</file>

<file path=ppt/media/image45.wmf>
</file>

<file path=ppt/media/image47.wmf>
</file>

<file path=ppt/media/image50.png>
</file>

<file path=ppt/media/image59.wmf>
</file>

<file path=ppt/media/image6.wmf>
</file>

<file path=ppt/media/image60.wmf>
</file>

<file path=ppt/media/image61.wmf>
</file>

<file path=ppt/media/image7.wmf>
</file>

<file path=ppt/media/image86.wmf>
</file>

<file path=ppt/media/image9.wmf>
</file>

<file path=ppt/media/image95.wmf>
</file>

<file path=ppt/media/image96.wmf>
</file>

<file path=ppt/media/image97.wmf>
</file>

<file path=ppt/media/image99.wm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665E7-CEFF-472A-B794-534AF0B1747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735E68-1470-41DE-A2B7-38D579BF575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735E68-1470-41DE-A2B7-38D579BF5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577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/>
          </a:p>
        </p:txBody>
      </p:sp>
      <p:sp>
        <p:nvSpPr>
          <p:cNvPr id="7578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fld id="{7488AB44-F36F-4FA5-9FD7-7FEF6D9A14EC}" type="slidenum">
              <a:rPr altLang="zh-CN" sz="1200">
                <a:solidFill>
                  <a:prstClr val="black"/>
                </a:solidFill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200">
              <a:solidFill>
                <a:prstClr val="black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B002B-8184-4153-9911-58C8EE4AD1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B002B-8184-4153-9911-58C8EE4AD1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98F8B6-7B83-455B-9C5F-8A49155B6415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99EE83-00A8-4875-AB5C-E4DBF287D663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0B7517-B4BA-4EA8-AD95-B96710402A42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8E74C6-E331-405B-BDE6-F434967E5FCF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BF0860-6B6D-45BF-AD51-93C9EB6E7E64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247229-3FB3-4C96-B9A8-5603589583C9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A87D02-9A94-4273-9BAD-6358A9E18448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7ED69-4FB7-4358-88D8-E3A488768284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26000-7C28-44A9-9BF8-90BBB5EF2454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76D4E5-4EA8-416B-B870-E3B74BFC69C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0469CC-0B55-4A18-84A8-B59E875053CB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349B3F-D788-421E-84A1-0BB3339EDF85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561B6A-1B4F-4671-938B-03029910C034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351F2C-F5A4-41BE-B1A3-F91B8837E18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D308AE-D3CF-4100-80AA-11E941776758}" type="datetime3">
              <a:rPr lang="zh-CN" altLang="en-US" smtClean="0"/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A2F9D2-E360-4B3E-ACEF-8DC9A40149C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9F5540-967D-4370-9BC2-01E96C56E859}" type="datetime3">
              <a:rPr lang="zh-CN" altLang="en-US" smtClean="0"/>
            </a:fld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1DCEFD-6C6E-493E-97B2-C4BB65B01D2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AFB84-58B3-488F-B85E-494D5E311BF6}" type="datetime3">
              <a:rPr lang="zh-CN" altLang="en-US" smtClean="0"/>
            </a:fld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043AB-81FD-4724-9014-6596765DD74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558938-2CB4-4DF4-A899-89BBD3B2AA1F}" type="datetime3">
              <a:rPr lang="zh-CN" altLang="en-US" smtClean="0"/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2E8780-4A2B-48AA-A475-F43D0D14F108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277009-C816-4BD9-A816-B4FC328330D8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FBF65F-6FDA-4DF6-B21E-AD8167CB2870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BFD214-C831-4C90-84E1-D5BBBFC29750}" type="datetime3">
              <a:rPr lang="zh-CN" altLang="en-US" smtClean="0"/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C19ECE-60E9-4D14-8FDE-3D86738B9EA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B5F83A-45AB-4B25-AE2A-4CD1506AA30E}" type="datetime3">
              <a:rPr lang="zh-CN" altLang="en-US" smtClean="0"/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14758B-FCA3-4B9E-B973-44FC99D7664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E33DB9-62A1-4DF7-A367-31AC5EFEB626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3CEFFE-6CA4-425B-819C-4F0BBC92E8F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34F3C3-E54B-41A3-A0B0-E6F1130027A5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E51015-EB70-4ED7-8153-EC2177EF241F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37D1EE-9DFB-401C-A770-4DACE0B9C0C9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3F7B12-5DC4-4364-A2A4-215EA6E695B8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00BD6C-524E-4B85-98B4-D21A0ED42B0A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987B59-319E-4D2E-BCB4-A6DE938DEFD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31D2E0-4BEC-4D44-A646-79298BBF8165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0B8658-E479-451F-B81B-17D9468507E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34DA7F-454B-4046-829B-1B2FEBD203B6}" type="datetime3">
              <a:rPr lang="zh-CN" altLang="en-US" smtClean="0"/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00508D-6491-4DEF-A00F-3742D81C1E8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A25E08-4C83-406D-8154-5EFF20D17742}" type="datetime3">
              <a:rPr lang="zh-CN" altLang="en-US" smtClean="0"/>
            </a:fld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FDD4F-381E-4982-ADCE-B6CF9EF2D61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398DB-F0CB-4252-B469-5CBD32203AE9}" type="datetime3">
              <a:rPr lang="zh-CN" altLang="en-US" smtClean="0"/>
            </a:fld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8205E8-7364-4EC5-ACFE-5D1B3FC791E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F1CD7E-EE04-442C-B6F8-E3E19FEB59EA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048584-9A14-433C-B356-F1B0974A0B9B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85E985-E48C-421B-BD07-3A95F4512E4D}" type="datetime3">
              <a:rPr lang="zh-CN" altLang="en-US" smtClean="0"/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900388-97ED-4ABC-BC69-8468A1D8AEA8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C60A07-5E93-43A9-BD80-FE5921D0CC5C}" type="datetime3">
              <a:rPr lang="zh-CN" altLang="en-US" smtClean="0"/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C97100-0E79-4FA3-852B-45D4A33A56F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29441B-F8F9-45B1-B956-7C44EBA47BAB}" type="datetime3">
              <a:rPr lang="zh-CN" altLang="en-US" smtClean="0"/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143EB4-BFED-4195-937C-332C9B7995BE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97E705-9E25-4B78-A100-2AE58754B5BF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843E-8524-4941-A10F-846A58FCE645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3176A9-6A45-491C-A9F1-1812E0B91507}" type="datetime3">
              <a:rPr lang="zh-CN" altLang="en-US" smtClean="0"/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278124-BD9F-44A4-AAE6-7ECCC97C280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12098B-B1FE-4A7F-A1CA-FCE51AF3F83B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E8BE0A-4D93-4DB6-9ABB-191C246027EA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8BE7BD-CA26-40B1-ABE7-B403A17AB424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4C6D29-CB7F-4D4B-9CBB-AB40070DD561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C07C2F-C940-4519-A33D-87A56858776A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C8ADB4-AA67-41B3-9CBA-A0BD1E20DCD8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6EFA36-A3B6-4C69-9638-B8F7071A9599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96F009-65F0-45BF-877E-611DCD64544B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61E631-7B47-4E31-8BCF-8D7ADC04BE2C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F84DA7-D549-4FA5-B42B-D19427F46043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625DBB-92D6-4097-B913-1B47A3ABBE11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88CA0D-6F34-4DDD-9455-E2CDEF822EB1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79EBD2-DE6B-48FF-B311-4415ED242CDB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52E2B9-9054-4A44-A6CB-8E824EAF263F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F25CBE-8DF3-4350-8F34-BCFB6174D0F1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D67D22-688E-4B43-89F9-063115A22075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22D411-85D4-4BC6-A808-7E3C9A815363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AD7288-66EF-4169-B003-EECD287B44E1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227C54-2DFA-4A08-9210-F57CEAD58D70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AD283C-B79F-49D5-AB26-23379D4B974B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449AB5-5163-4B88-8B1D-31E4A378D6BE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80D8A0-5514-4349-8F20-4D6C23164E5F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8DF543-872A-42DC-B696-32FDB11C3318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DE58B0-AE06-429F-A0CD-1BC7A2275196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585EDA-A083-4A9F-8E03-94EDC12BD72D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1A1677-B376-4C56-9A7C-EFFEF524C841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8FDD1E-22FB-474A-82B5-804ED3F6BFE1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F699F2-0232-4CD5-A7C6-8F682620863C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F05FCC3-CCEC-4EC7-90ED-61BBB05080DA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2209A7C-C3E6-43A6-8AFB-1F8E9B4EC387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0AA105-38FB-4A4C-ABA8-E0AB00CB3A11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BAE3EF-C370-4DD6-8B82-5AADEED81623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CCAAFF-C070-48CA-88FD-B58689E2D9EC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F8E1A6-2986-4433-8938-4FF9B05E4AFE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CD13-030E-485A-90D2-68D38E6C905A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B9EDF8-D8F6-4B21-B6C7-446B5781AEF8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F4CBC8C-69CB-49D8-B3D4-8C171E0D35DE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B198BB-DDBC-497D-9EDD-A8435E89749F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A8B31F1-2AC4-4459-9CAC-6D990BDD431D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8616DF-0B77-4322-8530-8D38B69D71F7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ACC65D3-4CE5-4FE6-AD24-1F786F6B82AB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E0E0F5-C5EB-493B-8ABE-BB96F490BE30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9F284CE-BEC6-464E-B1FB-187B198B2951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B394C8-0768-4DCD-A4AB-61C77EB24139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D538AE-9DF3-4998-8173-E1E753EAF25B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82AD7F-AB68-49FA-A05D-BABBE0BAF210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93C091E-B545-46EE-8547-357AE72B2FF4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CACB53D-721A-419D-9A9C-6CFDBAAF0062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10878B7-689E-4679-BA0C-F233933ACA99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4F12F1-F265-46E6-8EA6-81637267F906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BB597B-A94B-42F6-BDF3-263D83D3E17A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F30A4F-456A-4703-8BA7-3C8C2B283DEC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 userDrawn="1"/>
        </p:nvSpPr>
        <p:spPr>
          <a:xfrm>
            <a:off x="306587" y="1196975"/>
            <a:ext cx="5965031" cy="44640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127000" algn="l" rotWithShape="0">
              <a:srgbClr val="0070C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7" name="矩形: 圆角 6"/>
          <p:cNvSpPr/>
          <p:nvPr userDrawn="1"/>
        </p:nvSpPr>
        <p:spPr>
          <a:xfrm>
            <a:off x="251222" y="1113473"/>
            <a:ext cx="6075759" cy="16700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2000">
                <a:srgbClr val="40A3ED"/>
              </a:gs>
              <a:gs pos="100000">
                <a:srgbClr val="0B61AC"/>
              </a:gs>
            </a:gsLst>
            <a:lin ang="54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pic>
        <p:nvPicPr>
          <p:cNvPr id="11" name="图形 10"/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7850" y="4848225"/>
            <a:ext cx="514350" cy="685800"/>
          </a:xfrm>
          <a:prstGeom prst="rect">
            <a:avLst/>
          </a:prstGeom>
        </p:spPr>
      </p:pic>
      <p:cxnSp>
        <p:nvCxnSpPr>
          <p:cNvPr id="14" name="直接连接符 13"/>
          <p:cNvCxnSpPr/>
          <p:nvPr userDrawn="1"/>
        </p:nvCxnSpPr>
        <p:spPr>
          <a:xfrm>
            <a:off x="414338" y="3948113"/>
            <a:ext cx="0" cy="1585912"/>
          </a:xfrm>
          <a:prstGeom prst="line">
            <a:avLst/>
          </a:prstGeom>
          <a:ln w="3175">
            <a:solidFill>
              <a:srgbClr val="0B61AC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485775" y="5534025"/>
            <a:ext cx="214313" cy="0"/>
          </a:xfrm>
          <a:prstGeom prst="line">
            <a:avLst/>
          </a:prstGeom>
          <a:ln w="3175">
            <a:solidFill>
              <a:srgbClr val="0B61AC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857250" y="5534025"/>
            <a:ext cx="4972050" cy="0"/>
          </a:xfrm>
          <a:prstGeom prst="line">
            <a:avLst/>
          </a:prstGeom>
          <a:ln w="3175">
            <a:solidFill>
              <a:srgbClr val="0B61AC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D96019-D03F-42E4-A372-CC51BA5D7B87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F7DD-4318-40B1-998E-753473120800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7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7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2D27FE-3A54-40ED-894E-93AC9803C050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E6C5D9-5C48-4825-8C43-468532F92C3A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blipFill dpi="0" rotWithShape="1">
          <a:blip r:embed="rId2">
            <a:alphaModFix amt="8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 userDrawn="1"/>
        </p:nvSpPr>
        <p:spPr>
          <a:xfrm>
            <a:off x="306587" y="1196975"/>
            <a:ext cx="5965031" cy="44640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127000" algn="l" rotWithShape="0">
              <a:srgbClr val="0070C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7" name="矩形: 圆角 6"/>
          <p:cNvSpPr/>
          <p:nvPr userDrawn="1"/>
        </p:nvSpPr>
        <p:spPr>
          <a:xfrm>
            <a:off x="251222" y="1113473"/>
            <a:ext cx="6075759" cy="16700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2000">
                <a:srgbClr val="40A3ED"/>
              </a:gs>
              <a:gs pos="100000">
                <a:srgbClr val="0B61AC"/>
              </a:gs>
            </a:gsLst>
            <a:lin ang="54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pic>
        <p:nvPicPr>
          <p:cNvPr id="11" name="图形 10"/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7850" y="4848225"/>
            <a:ext cx="514350" cy="685800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cxnSp>
        <p:nvCxnSpPr>
          <p:cNvPr id="14" name="直接连接符 13"/>
          <p:cNvCxnSpPr/>
          <p:nvPr userDrawn="1"/>
        </p:nvCxnSpPr>
        <p:spPr>
          <a:xfrm>
            <a:off x="414338" y="3948113"/>
            <a:ext cx="0" cy="1585912"/>
          </a:xfrm>
          <a:prstGeom prst="line">
            <a:avLst/>
          </a:prstGeom>
          <a:ln w="3175">
            <a:solidFill>
              <a:srgbClr val="0B61AC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485775" y="5534025"/>
            <a:ext cx="214313" cy="0"/>
          </a:xfrm>
          <a:prstGeom prst="line">
            <a:avLst/>
          </a:prstGeom>
          <a:ln w="3175">
            <a:solidFill>
              <a:srgbClr val="0B61AC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857250" y="5534025"/>
            <a:ext cx="4972050" cy="0"/>
          </a:xfrm>
          <a:prstGeom prst="line">
            <a:avLst/>
          </a:prstGeom>
          <a:ln w="3175">
            <a:solidFill>
              <a:srgbClr val="0B61AC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B1E825-9425-4B7F-8304-D6CD2C7C10A5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0CF078-4A2A-40B8-A4E0-E855CD8F0E5F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14A465-11B0-4491-B625-FCEE5C3DDEAB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5BC720-7EEF-4A34-9DB1-0B798B30A1A2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72B1EA-7337-4B0D-902E-BE6FAFCAB645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688D5-8538-4EBB-88AF-CB518C40679E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CADFDD-3913-4AA3-A1DC-81DDD84574D0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AA3B8E-663D-4F7C-A690-AD942EEC4A2D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578067-45EA-4754-A2B5-AAC0A1204405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23AE55-65E0-4397-9FCD-C68D3DC02DBA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322D6-5517-459E-A486-D4DEF47044B6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D1C3BF-ADAF-4002-A2F4-0E183CEB690C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23A532-0CBB-4D18-A7BB-C80486952A33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53231C-4072-4B5E-A457-2F27FF6159A6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196748-AB75-4D4A-AB75-A233E6F97559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B47FE-12DD-4D88-ADEA-4C93557C9E89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167752-06AA-43D5-8AA7-FDFB740CAE3C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A1CDED-062D-4405-8BDA-2330608563F5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3BEB59-8CED-4141-850A-F8795C77C4C3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7CE721-F18C-4684-A223-09A403731E1C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C7DEB9-20D2-44A5-B7B2-678044DFA0AA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84E84F-8844-42B2-A397-737547971186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A132A9-7512-42D6-9F15-D2A2FF166A36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AB090E-8512-40A4-B304-14F1E1A031C1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460DDB-8699-48AE-9B75-35885592FC9F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FAF648-586A-4C9A-A272-4A1F98893326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9ADA8E-102B-46BB-B039-6018F0E99554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009291-1E97-4321-94D0-328657B09EDC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0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4" Type="http://schemas.openxmlformats.org/officeDocument/2006/relationships/theme" Target="../theme/theme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6.xml"/><Relationship Id="rId8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1.xml"/><Relationship Id="rId3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9.xml"/><Relationship Id="rId12" Type="http://schemas.openxmlformats.org/officeDocument/2006/relationships/theme" Target="../theme/theme5.xml"/><Relationship Id="rId11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7.xml"/><Relationship Id="rId1" Type="http://schemas.openxmlformats.org/officeDocument/2006/relationships/slideLayout" Target="../slideLayouts/slideLayout48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0.xml"/><Relationship Id="rId13" Type="http://schemas.openxmlformats.org/officeDocument/2006/relationships/theme" Target="../theme/theme6.xml"/><Relationship Id="rId12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9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.xml"/><Relationship Id="rId8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4.xml"/><Relationship Id="rId3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2.xml"/><Relationship Id="rId13" Type="http://schemas.openxmlformats.org/officeDocument/2006/relationships/theme" Target="../theme/theme7.xml"/><Relationship Id="rId12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4788"/>
            <a:ext cx="2886075" cy="30321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>
              <a:lnSpc>
                <a:spcPct val="100000"/>
              </a:lnSpc>
              <a:defRPr kumimoji="0" sz="1400">
                <a:solidFill>
                  <a:schemeClr val="hlink"/>
                </a:solidFill>
                <a:latin typeface="+mn-lt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BCFA1AA-55F5-4604-86D9-7EBEBE7ACA5C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90863" y="6583363"/>
            <a:ext cx="3451225" cy="29051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lnSpc>
                <a:spcPct val="100000"/>
              </a:lnSpc>
              <a:defRPr kumimoji="0" sz="1400" b="1">
                <a:solidFill>
                  <a:srgbClr val="006699"/>
                </a:solidFill>
                <a:latin typeface="+mn-lt"/>
                <a:ea typeface="黑体" panose="02010609060101010101" pitchFamily="2" charset="-122"/>
              </a:defRPr>
            </a:lvl1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64575" y="6543675"/>
            <a:ext cx="479425" cy="314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lnSpc>
                <a:spcPct val="100000"/>
              </a:lnSpc>
              <a:defRPr kumimoji="0" sz="140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4010A42-298B-4045-9766-6CEB793E6141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4788"/>
            <a:ext cx="2886075" cy="3032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lnSpc>
                <a:spcPct val="100000"/>
              </a:lnSpc>
              <a:defRPr kumimoji="0" sz="1400" b="0">
                <a:solidFill>
                  <a:srgbClr val="009999"/>
                </a:solidFill>
                <a:effectLst/>
                <a:latin typeface="+mn-lt"/>
                <a:ea typeface="宋体" panose="02010600030101010101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9A71EB8-297D-41B8-A0A6-3F44F96BB150}" type="datetime3">
              <a:rPr lang="zh-CN" altLang="en-US" smtClean="0"/>
            </a:fld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90863" y="6583363"/>
            <a:ext cx="3451225" cy="2905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lnSpc>
                <a:spcPct val="100000"/>
              </a:lnSpc>
              <a:defRPr kumimoji="0" sz="1400">
                <a:solidFill>
                  <a:srgbClr val="006699"/>
                </a:solidFill>
                <a:effectLst/>
                <a:latin typeface="+mn-lt"/>
                <a:ea typeface="黑体" panose="02010609060101010101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b="1"/>
              <a:t>吉林大学 物理教学中心</a:t>
            </a:r>
            <a:endParaRPr lang="en-US" altLang="zh-CN" b="1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64575" y="6543675"/>
            <a:ext cx="479425" cy="3143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kumimoji="0" sz="1400" b="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5E1B146-7D44-4E2E-AA90-B4D0136571D1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4788"/>
            <a:ext cx="2886075" cy="3032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lnSpc>
                <a:spcPct val="100000"/>
              </a:lnSpc>
              <a:defRPr kumimoji="0" sz="1400" b="0">
                <a:solidFill>
                  <a:srgbClr val="009999"/>
                </a:solidFill>
                <a:effectLst/>
                <a:latin typeface="+mn-lt"/>
                <a:ea typeface="宋体" panose="02010600030101010101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7ED8E55-1FFB-4F9D-A5B7-2F081AF0851A}" type="datetime3">
              <a:rPr lang="zh-CN" altLang="en-US" smtClean="0"/>
            </a:fld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90863" y="6583363"/>
            <a:ext cx="3451225" cy="2905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lnSpc>
                <a:spcPct val="100000"/>
              </a:lnSpc>
              <a:defRPr kumimoji="0" sz="1400">
                <a:solidFill>
                  <a:srgbClr val="006699"/>
                </a:solidFill>
                <a:effectLst/>
                <a:latin typeface="+mn-lt"/>
                <a:ea typeface="黑体" panose="02010609060101010101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b="1"/>
              <a:t>吉林大学 物理教学中心</a:t>
            </a:r>
            <a:endParaRPr lang="en-US" altLang="zh-CN" b="1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64575" y="6543675"/>
            <a:ext cx="479425" cy="3143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kumimoji="0" sz="1400" b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49098E7-9C67-48E6-841D-271B5E8A637D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4788"/>
            <a:ext cx="2886075" cy="303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>
              <a:lnSpc>
                <a:spcPct val="100000"/>
              </a:lnSpc>
              <a:defRPr kumimoji="0" sz="1400" smtClean="0">
                <a:solidFill>
                  <a:schemeClr val="hlink"/>
                </a:solidFill>
                <a:latin typeface="+mn-lt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455B2B4-D2E7-45A6-836A-6CC21778E027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90863" y="6583363"/>
            <a:ext cx="3451225" cy="290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lnSpc>
                <a:spcPct val="100000"/>
              </a:lnSpc>
              <a:defRPr kumimoji="0" sz="1400" b="1" smtClean="0">
                <a:solidFill>
                  <a:srgbClr val="006699"/>
                </a:solidFill>
                <a:latin typeface="+mn-lt"/>
                <a:ea typeface="黑体" panose="02010609060101010101" pitchFamily="2" charset="-122"/>
              </a:defRPr>
            </a:lvl1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64575" y="6543675"/>
            <a:ext cx="479425" cy="31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lnSpc>
                <a:spcPct val="100000"/>
              </a:lnSpc>
              <a:defRPr kumimoji="0" sz="1400" smtClean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334F765-80E6-4370-85DC-AFAE6D1345A4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4788"/>
            <a:ext cx="2886075" cy="3032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>
              <a:lnSpc>
                <a:spcPct val="100000"/>
              </a:lnSpc>
              <a:defRPr kumimoji="0" sz="1400">
                <a:solidFill>
                  <a:schemeClr val="hlink"/>
                </a:solidFill>
                <a:latin typeface="+mn-lt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9C144A6-E9A5-4FE0-B99B-860E7F2B2083}" type="datetime3">
              <a:rPr lang="zh-CN" altLang="en-US" smtClean="0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90863" y="6583363"/>
            <a:ext cx="3451225" cy="2905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lnSpc>
                <a:spcPct val="100000"/>
              </a:lnSpc>
              <a:defRPr kumimoji="0" sz="1400" b="1">
                <a:solidFill>
                  <a:srgbClr val="006699"/>
                </a:solidFill>
                <a:latin typeface="+mn-lt"/>
                <a:ea typeface="黑体" panose="02010609060101010101" pitchFamily="2" charset="-122"/>
              </a:defRPr>
            </a:lvl1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/>
              <a:t>吉林大学 物理教学中心</a:t>
            </a: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64575" y="6543675"/>
            <a:ext cx="479425" cy="3143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lnSpc>
                <a:spcPct val="100000"/>
              </a:lnSpc>
              <a:defRPr kumimoji="0" sz="140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0AFC01C-C558-40D9-82EF-4FA8FF7A8B5E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A8F4A-904C-4394-B07C-1008F827414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137AF-5086-4659-82EF-776C2361B53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4788"/>
            <a:ext cx="2886075" cy="3032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lnSpc>
                <a:spcPct val="100000"/>
              </a:lnSpc>
              <a:defRPr kumimoji="0" sz="1400" b="0">
                <a:solidFill>
                  <a:schemeClr val="hlink"/>
                </a:solidFill>
                <a:latin typeface="+mn-lt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E0687FA-C736-4C28-9992-D5727BD96352}" type="datetime8">
              <a:rPr lang="zh-CN" altLang="en-US">
                <a:solidFill>
                  <a:srgbClr val="009999"/>
                </a:solidFill>
              </a:rPr>
            </a:fld>
            <a:endParaRPr lang="en-US" altLang="zh-CN">
              <a:solidFill>
                <a:srgbClr val="009999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90863" y="6583363"/>
            <a:ext cx="3451225" cy="2905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lnSpc>
                <a:spcPct val="100000"/>
              </a:lnSpc>
              <a:defRPr kumimoji="0" sz="1400">
                <a:solidFill>
                  <a:srgbClr val="006699"/>
                </a:solidFill>
                <a:latin typeface="+mn-lt"/>
                <a:ea typeface="黑体" panose="02010609060101010101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b="1"/>
              <a:t>吉林大学 物理教学中心</a:t>
            </a:r>
            <a:endParaRPr lang="en-US" altLang="zh-CN" b="1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64575" y="6543675"/>
            <a:ext cx="479425" cy="3143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lnSpc>
                <a:spcPct val="100000"/>
              </a:lnSpc>
              <a:defRPr kumimoji="0" sz="1400" b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6C4BC32-3B23-4E2D-A323-9AA74CAB237A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</p:sldLayoutIdLst>
  <p:hf sldNum="0"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vmlDrawing" Target="../drawings/vmlDrawing7.vml"/><Relationship Id="rId3" Type="http://schemas.openxmlformats.org/officeDocument/2006/relationships/slideLayout" Target="../slideLayouts/slideLayout77.xml"/><Relationship Id="rId2" Type="http://schemas.openxmlformats.org/officeDocument/2006/relationships/image" Target="../media/image42.emf"/><Relationship Id="rId1" Type="http://schemas.openxmlformats.org/officeDocument/2006/relationships/oleObject" Target="../embeddings/oleObject38.bin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8.vml"/><Relationship Id="rId3" Type="http://schemas.openxmlformats.org/officeDocument/2006/relationships/slideLayout" Target="../slideLayouts/slideLayout77.xml"/><Relationship Id="rId2" Type="http://schemas.openxmlformats.org/officeDocument/2006/relationships/image" Target="../media/image43.emf"/><Relationship Id="rId1" Type="http://schemas.openxmlformats.org/officeDocument/2006/relationships/oleObject" Target="../embeddings/oleObject39.bin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4.bin"/><Relationship Id="rId8" Type="http://schemas.openxmlformats.org/officeDocument/2006/relationships/image" Target="../media/image47.wmf"/><Relationship Id="rId7" Type="http://schemas.openxmlformats.org/officeDocument/2006/relationships/oleObject" Target="../embeddings/oleObject43.bin"/><Relationship Id="rId6" Type="http://schemas.openxmlformats.org/officeDocument/2006/relationships/image" Target="../media/image46.e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45.wmf"/><Relationship Id="rId3" Type="http://schemas.openxmlformats.org/officeDocument/2006/relationships/oleObject" Target="../embeddings/oleObject41.bin"/><Relationship Id="rId2" Type="http://schemas.openxmlformats.org/officeDocument/2006/relationships/image" Target="../media/image44.emf"/><Relationship Id="rId18" Type="http://schemas.openxmlformats.org/officeDocument/2006/relationships/vmlDrawing" Target="../drawings/vmlDrawing9.vml"/><Relationship Id="rId17" Type="http://schemas.openxmlformats.org/officeDocument/2006/relationships/slideLayout" Target="../slideLayouts/slideLayout77.xml"/><Relationship Id="rId16" Type="http://schemas.openxmlformats.org/officeDocument/2006/relationships/image" Target="../media/image50.png"/><Relationship Id="rId15" Type="http://schemas.microsoft.com/office/2007/relationships/media" Target="../media/media1.mp4"/><Relationship Id="rId14" Type="http://schemas.openxmlformats.org/officeDocument/2006/relationships/video" Target="../media/media1.mp4"/><Relationship Id="rId13" Type="http://schemas.openxmlformats.org/officeDocument/2006/relationships/image" Target="../media/image49.emf"/><Relationship Id="rId12" Type="http://schemas.openxmlformats.org/officeDocument/2006/relationships/oleObject" Target="../embeddings/oleObject46.bin"/><Relationship Id="rId11" Type="http://schemas.openxmlformats.org/officeDocument/2006/relationships/oleObject" Target="../embeddings/oleObject45.bin"/><Relationship Id="rId10" Type="http://schemas.openxmlformats.org/officeDocument/2006/relationships/image" Target="../media/image48.emf"/><Relationship Id="rId1" Type="http://schemas.openxmlformats.org/officeDocument/2006/relationships/oleObject" Target="../embeddings/oleObject40.bin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0.png"/><Relationship Id="rId8" Type="http://schemas.microsoft.com/office/2007/relationships/media" Target="../media/media1.mp4"/><Relationship Id="rId7" Type="http://schemas.openxmlformats.org/officeDocument/2006/relationships/video" Target="../media/media1.mp4"/><Relationship Id="rId6" Type="http://schemas.openxmlformats.org/officeDocument/2006/relationships/image" Target="../media/image48.emf"/><Relationship Id="rId5" Type="http://schemas.openxmlformats.org/officeDocument/2006/relationships/oleObject" Target="../embeddings/oleObject49.bin"/><Relationship Id="rId4" Type="http://schemas.openxmlformats.org/officeDocument/2006/relationships/image" Target="../media/image47.wmf"/><Relationship Id="rId3" Type="http://schemas.openxmlformats.org/officeDocument/2006/relationships/oleObject" Target="../embeddings/oleObject48.bin"/><Relationship Id="rId2" Type="http://schemas.openxmlformats.org/officeDocument/2006/relationships/image" Target="../media/image46.emf"/><Relationship Id="rId11" Type="http://schemas.openxmlformats.org/officeDocument/2006/relationships/vmlDrawing" Target="../drawings/vmlDrawing10.vml"/><Relationship Id="rId10" Type="http://schemas.openxmlformats.org/officeDocument/2006/relationships/slideLayout" Target="../slideLayouts/slideLayout77.xml"/><Relationship Id="rId1" Type="http://schemas.openxmlformats.org/officeDocument/2006/relationships/oleObject" Target="../embeddings/oleObject47.bin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4.bin"/><Relationship Id="rId8" Type="http://schemas.openxmlformats.org/officeDocument/2006/relationships/image" Target="../media/image54.emf"/><Relationship Id="rId7" Type="http://schemas.openxmlformats.org/officeDocument/2006/relationships/oleObject" Target="../embeddings/oleObject53.bin"/><Relationship Id="rId6" Type="http://schemas.openxmlformats.org/officeDocument/2006/relationships/image" Target="../media/image53.emf"/><Relationship Id="rId5" Type="http://schemas.openxmlformats.org/officeDocument/2006/relationships/oleObject" Target="../embeddings/oleObject52.bin"/><Relationship Id="rId4" Type="http://schemas.openxmlformats.org/officeDocument/2006/relationships/image" Target="../media/image52.emf"/><Relationship Id="rId3" Type="http://schemas.openxmlformats.org/officeDocument/2006/relationships/oleObject" Target="../embeddings/oleObject51.bin"/><Relationship Id="rId24" Type="http://schemas.openxmlformats.org/officeDocument/2006/relationships/vmlDrawing" Target="../drawings/vmlDrawing11.vml"/><Relationship Id="rId23" Type="http://schemas.openxmlformats.org/officeDocument/2006/relationships/slideLayout" Target="../slideLayouts/slideLayout76.xml"/><Relationship Id="rId22" Type="http://schemas.openxmlformats.org/officeDocument/2006/relationships/image" Target="../media/image61.wmf"/><Relationship Id="rId21" Type="http://schemas.openxmlformats.org/officeDocument/2006/relationships/oleObject" Target="../embeddings/oleObject60.bin"/><Relationship Id="rId20" Type="http://schemas.openxmlformats.org/officeDocument/2006/relationships/image" Target="../media/image60.wmf"/><Relationship Id="rId2" Type="http://schemas.openxmlformats.org/officeDocument/2006/relationships/image" Target="../media/image51.emf"/><Relationship Id="rId19" Type="http://schemas.openxmlformats.org/officeDocument/2006/relationships/oleObject" Target="../embeddings/oleObject59.bin"/><Relationship Id="rId18" Type="http://schemas.openxmlformats.org/officeDocument/2006/relationships/image" Target="../media/image59.wmf"/><Relationship Id="rId17" Type="http://schemas.openxmlformats.org/officeDocument/2006/relationships/oleObject" Target="../embeddings/oleObject58.bin"/><Relationship Id="rId16" Type="http://schemas.openxmlformats.org/officeDocument/2006/relationships/image" Target="../media/image58.emf"/><Relationship Id="rId15" Type="http://schemas.openxmlformats.org/officeDocument/2006/relationships/oleObject" Target="../embeddings/oleObject57.bin"/><Relationship Id="rId14" Type="http://schemas.openxmlformats.org/officeDocument/2006/relationships/image" Target="../media/image57.emf"/><Relationship Id="rId13" Type="http://schemas.openxmlformats.org/officeDocument/2006/relationships/oleObject" Target="../embeddings/oleObject56.bin"/><Relationship Id="rId12" Type="http://schemas.openxmlformats.org/officeDocument/2006/relationships/image" Target="../media/image56.emf"/><Relationship Id="rId11" Type="http://schemas.openxmlformats.org/officeDocument/2006/relationships/oleObject" Target="../embeddings/oleObject55.bin"/><Relationship Id="rId10" Type="http://schemas.openxmlformats.org/officeDocument/2006/relationships/image" Target="../media/image55.emf"/><Relationship Id="rId1" Type="http://schemas.openxmlformats.org/officeDocument/2006/relationships/oleObject" Target="../embeddings/oleObject50.bin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2.v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63.emf"/><Relationship Id="rId3" Type="http://schemas.openxmlformats.org/officeDocument/2006/relationships/oleObject" Target="../embeddings/oleObject62.bin"/><Relationship Id="rId2" Type="http://schemas.openxmlformats.org/officeDocument/2006/relationships/image" Target="../media/image62.emf"/><Relationship Id="rId1" Type="http://schemas.openxmlformats.org/officeDocument/2006/relationships/oleObject" Target="../embeddings/oleObject61.bin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image" Target="../media/image67.emf"/><Relationship Id="rId7" Type="http://schemas.openxmlformats.org/officeDocument/2006/relationships/oleObject" Target="../embeddings/oleObject66.bin"/><Relationship Id="rId6" Type="http://schemas.openxmlformats.org/officeDocument/2006/relationships/image" Target="../media/image66.emf"/><Relationship Id="rId5" Type="http://schemas.openxmlformats.org/officeDocument/2006/relationships/oleObject" Target="../embeddings/oleObject65.bin"/><Relationship Id="rId4" Type="http://schemas.openxmlformats.org/officeDocument/2006/relationships/image" Target="../media/image65.emf"/><Relationship Id="rId3" Type="http://schemas.openxmlformats.org/officeDocument/2006/relationships/oleObject" Target="../embeddings/oleObject64.bin"/><Relationship Id="rId2" Type="http://schemas.openxmlformats.org/officeDocument/2006/relationships/image" Target="../media/image64.emf"/><Relationship Id="rId10" Type="http://schemas.openxmlformats.org/officeDocument/2006/relationships/vmlDrawing" Target="../drawings/vmlDrawing13.vml"/><Relationship Id="rId1" Type="http://schemas.openxmlformats.org/officeDocument/2006/relationships/oleObject" Target="../embeddings/oleObject63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4.vml"/><Relationship Id="rId7" Type="http://schemas.openxmlformats.org/officeDocument/2006/relationships/slideLayout" Target="../slideLayouts/slideLayout18.xml"/><Relationship Id="rId6" Type="http://schemas.openxmlformats.org/officeDocument/2006/relationships/image" Target="../media/image70.emf"/><Relationship Id="rId5" Type="http://schemas.openxmlformats.org/officeDocument/2006/relationships/oleObject" Target="../embeddings/oleObject69.bin"/><Relationship Id="rId4" Type="http://schemas.openxmlformats.org/officeDocument/2006/relationships/image" Target="../media/image69.emf"/><Relationship Id="rId3" Type="http://schemas.openxmlformats.org/officeDocument/2006/relationships/oleObject" Target="../embeddings/oleObject68.bin"/><Relationship Id="rId2" Type="http://schemas.openxmlformats.org/officeDocument/2006/relationships/image" Target="../media/image68.emf"/><Relationship Id="rId1" Type="http://schemas.openxmlformats.org/officeDocument/2006/relationships/oleObject" Target="../embeddings/oleObject67.bin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.xml"/><Relationship Id="rId8" Type="http://schemas.openxmlformats.org/officeDocument/2006/relationships/image" Target="../media/image74.emf"/><Relationship Id="rId7" Type="http://schemas.openxmlformats.org/officeDocument/2006/relationships/oleObject" Target="../embeddings/oleObject73.bin"/><Relationship Id="rId6" Type="http://schemas.openxmlformats.org/officeDocument/2006/relationships/image" Target="../media/image73.emf"/><Relationship Id="rId5" Type="http://schemas.openxmlformats.org/officeDocument/2006/relationships/oleObject" Target="../embeddings/oleObject72.bin"/><Relationship Id="rId4" Type="http://schemas.openxmlformats.org/officeDocument/2006/relationships/image" Target="../media/image72.emf"/><Relationship Id="rId3" Type="http://schemas.openxmlformats.org/officeDocument/2006/relationships/oleObject" Target="../embeddings/oleObject71.bin"/><Relationship Id="rId2" Type="http://schemas.openxmlformats.org/officeDocument/2006/relationships/image" Target="../media/image71.emf"/><Relationship Id="rId10" Type="http://schemas.openxmlformats.org/officeDocument/2006/relationships/vmlDrawing" Target="../drawings/vmlDrawing15.vml"/><Relationship Id="rId1" Type="http://schemas.openxmlformats.org/officeDocument/2006/relationships/oleObject" Target="../embeddings/oleObject70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6.vml"/><Relationship Id="rId7" Type="http://schemas.openxmlformats.org/officeDocument/2006/relationships/slideLayout" Target="../slideLayouts/slideLayout29.xml"/><Relationship Id="rId6" Type="http://schemas.openxmlformats.org/officeDocument/2006/relationships/image" Target="../media/image77.emf"/><Relationship Id="rId5" Type="http://schemas.openxmlformats.org/officeDocument/2006/relationships/oleObject" Target="../embeddings/oleObject76.bin"/><Relationship Id="rId4" Type="http://schemas.openxmlformats.org/officeDocument/2006/relationships/image" Target="../media/image76.emf"/><Relationship Id="rId3" Type="http://schemas.openxmlformats.org/officeDocument/2006/relationships/oleObject" Target="../embeddings/oleObject75.bin"/><Relationship Id="rId2" Type="http://schemas.openxmlformats.org/officeDocument/2006/relationships/image" Target="../media/image75.emf"/><Relationship Id="rId1" Type="http://schemas.openxmlformats.org/officeDocument/2006/relationships/oleObject" Target="../embeddings/oleObject74.bin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81.bin"/><Relationship Id="rId8" Type="http://schemas.openxmlformats.org/officeDocument/2006/relationships/image" Target="../media/image81.emf"/><Relationship Id="rId7" Type="http://schemas.openxmlformats.org/officeDocument/2006/relationships/oleObject" Target="../embeddings/oleObject80.bin"/><Relationship Id="rId6" Type="http://schemas.openxmlformats.org/officeDocument/2006/relationships/image" Target="../media/image80.emf"/><Relationship Id="rId5" Type="http://schemas.openxmlformats.org/officeDocument/2006/relationships/oleObject" Target="../embeddings/oleObject79.bin"/><Relationship Id="rId4" Type="http://schemas.openxmlformats.org/officeDocument/2006/relationships/image" Target="../media/image79.emf"/><Relationship Id="rId3" Type="http://schemas.openxmlformats.org/officeDocument/2006/relationships/oleObject" Target="../embeddings/oleObject78.bin"/><Relationship Id="rId2" Type="http://schemas.openxmlformats.org/officeDocument/2006/relationships/image" Target="../media/image78.emf"/><Relationship Id="rId12" Type="http://schemas.openxmlformats.org/officeDocument/2006/relationships/vmlDrawing" Target="../drawings/vmlDrawing17.vml"/><Relationship Id="rId11" Type="http://schemas.openxmlformats.org/officeDocument/2006/relationships/slideLayout" Target="../slideLayouts/slideLayout29.xml"/><Relationship Id="rId10" Type="http://schemas.openxmlformats.org/officeDocument/2006/relationships/image" Target="../media/image82.emf"/><Relationship Id="rId1" Type="http://schemas.openxmlformats.org/officeDocument/2006/relationships/oleObject" Target="../embeddings/oleObject77.bin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86.bin"/><Relationship Id="rId8" Type="http://schemas.openxmlformats.org/officeDocument/2006/relationships/image" Target="../media/image86.wmf"/><Relationship Id="rId7" Type="http://schemas.openxmlformats.org/officeDocument/2006/relationships/oleObject" Target="../embeddings/oleObject85.bin"/><Relationship Id="rId6" Type="http://schemas.openxmlformats.org/officeDocument/2006/relationships/image" Target="../media/image85.emf"/><Relationship Id="rId5" Type="http://schemas.openxmlformats.org/officeDocument/2006/relationships/oleObject" Target="../embeddings/oleObject84.bin"/><Relationship Id="rId4" Type="http://schemas.openxmlformats.org/officeDocument/2006/relationships/image" Target="../media/image84.emf"/><Relationship Id="rId3" Type="http://schemas.openxmlformats.org/officeDocument/2006/relationships/oleObject" Target="../embeddings/oleObject83.bin"/><Relationship Id="rId2" Type="http://schemas.openxmlformats.org/officeDocument/2006/relationships/image" Target="../media/image83.emf"/><Relationship Id="rId16" Type="http://schemas.openxmlformats.org/officeDocument/2006/relationships/vmlDrawing" Target="../drawings/vmlDrawing18.vml"/><Relationship Id="rId15" Type="http://schemas.openxmlformats.org/officeDocument/2006/relationships/slideLayout" Target="../slideLayouts/slideLayout29.xml"/><Relationship Id="rId14" Type="http://schemas.openxmlformats.org/officeDocument/2006/relationships/image" Target="../media/image89.emf"/><Relationship Id="rId13" Type="http://schemas.openxmlformats.org/officeDocument/2006/relationships/oleObject" Target="../embeddings/oleObject88.bin"/><Relationship Id="rId12" Type="http://schemas.openxmlformats.org/officeDocument/2006/relationships/image" Target="../media/image88.emf"/><Relationship Id="rId11" Type="http://schemas.openxmlformats.org/officeDocument/2006/relationships/oleObject" Target="../embeddings/oleObject87.bin"/><Relationship Id="rId10" Type="http://schemas.openxmlformats.org/officeDocument/2006/relationships/image" Target="../media/image87.emf"/><Relationship Id="rId1" Type="http://schemas.openxmlformats.org/officeDocument/2006/relationships/oleObject" Target="../embeddings/oleObject82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9.vml"/><Relationship Id="rId7" Type="http://schemas.openxmlformats.org/officeDocument/2006/relationships/slideLayout" Target="../slideLayouts/slideLayout29.xml"/><Relationship Id="rId6" Type="http://schemas.openxmlformats.org/officeDocument/2006/relationships/image" Target="../media/image92.emf"/><Relationship Id="rId5" Type="http://schemas.openxmlformats.org/officeDocument/2006/relationships/oleObject" Target="../embeddings/oleObject91.bin"/><Relationship Id="rId4" Type="http://schemas.openxmlformats.org/officeDocument/2006/relationships/image" Target="../media/image91.emf"/><Relationship Id="rId3" Type="http://schemas.openxmlformats.org/officeDocument/2006/relationships/oleObject" Target="../embeddings/oleObject90.bin"/><Relationship Id="rId2" Type="http://schemas.openxmlformats.org/officeDocument/2006/relationships/image" Target="../media/image90.emf"/><Relationship Id="rId1" Type="http://schemas.openxmlformats.org/officeDocument/2006/relationships/oleObject" Target="../embeddings/oleObject89.bin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0.vml"/><Relationship Id="rId5" Type="http://schemas.openxmlformats.org/officeDocument/2006/relationships/slideLayout" Target="../slideLayouts/slideLayout29.xml"/><Relationship Id="rId4" Type="http://schemas.openxmlformats.org/officeDocument/2006/relationships/image" Target="../media/image94.emf"/><Relationship Id="rId3" Type="http://schemas.openxmlformats.org/officeDocument/2006/relationships/oleObject" Target="../embeddings/oleObject93.bin"/><Relationship Id="rId2" Type="http://schemas.openxmlformats.org/officeDocument/2006/relationships/image" Target="../media/image93.emf"/><Relationship Id="rId1" Type="http://schemas.openxmlformats.org/officeDocument/2006/relationships/oleObject" Target="../embeddings/oleObject92.bin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.xml"/><Relationship Id="rId8" Type="http://schemas.openxmlformats.org/officeDocument/2006/relationships/image" Target="../media/image98.emf"/><Relationship Id="rId7" Type="http://schemas.openxmlformats.org/officeDocument/2006/relationships/oleObject" Target="../embeddings/oleObject97.bin"/><Relationship Id="rId6" Type="http://schemas.openxmlformats.org/officeDocument/2006/relationships/image" Target="../media/image97.wmf"/><Relationship Id="rId5" Type="http://schemas.openxmlformats.org/officeDocument/2006/relationships/oleObject" Target="../embeddings/oleObject96.bin"/><Relationship Id="rId4" Type="http://schemas.openxmlformats.org/officeDocument/2006/relationships/image" Target="../media/image96.wmf"/><Relationship Id="rId3" Type="http://schemas.openxmlformats.org/officeDocument/2006/relationships/oleObject" Target="../embeddings/oleObject95.bin"/><Relationship Id="rId2" Type="http://schemas.openxmlformats.org/officeDocument/2006/relationships/image" Target="../media/image95.wmf"/><Relationship Id="rId10" Type="http://schemas.openxmlformats.org/officeDocument/2006/relationships/vmlDrawing" Target="../drawings/vmlDrawing21.vml"/><Relationship Id="rId1" Type="http://schemas.openxmlformats.org/officeDocument/2006/relationships/oleObject" Target="../embeddings/oleObject94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22.vml"/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101.wmf"/><Relationship Id="rId5" Type="http://schemas.openxmlformats.org/officeDocument/2006/relationships/oleObject" Target="../embeddings/oleObject100.bin"/><Relationship Id="rId4" Type="http://schemas.openxmlformats.org/officeDocument/2006/relationships/image" Target="../media/image100.emf"/><Relationship Id="rId3" Type="http://schemas.openxmlformats.org/officeDocument/2006/relationships/oleObject" Target="../embeddings/oleObject99.bin"/><Relationship Id="rId2" Type="http://schemas.openxmlformats.org/officeDocument/2006/relationships/image" Target="../media/image99.wmf"/><Relationship Id="rId1" Type="http://schemas.openxmlformats.org/officeDocument/2006/relationships/oleObject" Target="../embeddings/oleObject98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23.vml"/><Relationship Id="rId7" Type="http://schemas.openxmlformats.org/officeDocument/2006/relationships/slideLayout" Target="../slideLayouts/slideLayout36.xml"/><Relationship Id="rId6" Type="http://schemas.openxmlformats.org/officeDocument/2006/relationships/image" Target="../media/image104.emf"/><Relationship Id="rId5" Type="http://schemas.openxmlformats.org/officeDocument/2006/relationships/oleObject" Target="../embeddings/oleObject103.bin"/><Relationship Id="rId4" Type="http://schemas.openxmlformats.org/officeDocument/2006/relationships/image" Target="../media/image103.emf"/><Relationship Id="rId3" Type="http://schemas.openxmlformats.org/officeDocument/2006/relationships/oleObject" Target="../embeddings/oleObject102.bin"/><Relationship Id="rId2" Type="http://schemas.openxmlformats.org/officeDocument/2006/relationships/image" Target="../media/image102.emf"/><Relationship Id="rId1" Type="http://schemas.openxmlformats.org/officeDocument/2006/relationships/oleObject" Target="../embeddings/oleObject101.bin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4.vml"/><Relationship Id="rId5" Type="http://schemas.openxmlformats.org/officeDocument/2006/relationships/slideLayout" Target="../slideLayouts/slideLayout36.xml"/><Relationship Id="rId4" Type="http://schemas.openxmlformats.org/officeDocument/2006/relationships/image" Target="../media/image106.wmf"/><Relationship Id="rId3" Type="http://schemas.openxmlformats.org/officeDocument/2006/relationships/oleObject" Target="../embeddings/oleObject105.bin"/><Relationship Id="rId2" Type="http://schemas.openxmlformats.org/officeDocument/2006/relationships/image" Target="../media/image105.wmf"/><Relationship Id="rId1" Type="http://schemas.openxmlformats.org/officeDocument/2006/relationships/oleObject" Target="../embeddings/oleObject104.bin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10.bin"/><Relationship Id="rId8" Type="http://schemas.openxmlformats.org/officeDocument/2006/relationships/image" Target="../media/image110.wmf"/><Relationship Id="rId7" Type="http://schemas.openxmlformats.org/officeDocument/2006/relationships/oleObject" Target="../embeddings/oleObject109.bin"/><Relationship Id="rId6" Type="http://schemas.openxmlformats.org/officeDocument/2006/relationships/image" Target="../media/image109.wmf"/><Relationship Id="rId5" Type="http://schemas.openxmlformats.org/officeDocument/2006/relationships/oleObject" Target="../embeddings/oleObject108.bin"/><Relationship Id="rId4" Type="http://schemas.openxmlformats.org/officeDocument/2006/relationships/image" Target="../media/image108.wmf"/><Relationship Id="rId3" Type="http://schemas.openxmlformats.org/officeDocument/2006/relationships/oleObject" Target="../embeddings/oleObject107.bin"/><Relationship Id="rId2" Type="http://schemas.openxmlformats.org/officeDocument/2006/relationships/image" Target="../media/image107.emf"/><Relationship Id="rId14" Type="http://schemas.openxmlformats.org/officeDocument/2006/relationships/vmlDrawing" Target="../drawings/vmlDrawing25.vml"/><Relationship Id="rId13" Type="http://schemas.openxmlformats.org/officeDocument/2006/relationships/slideLayout" Target="../slideLayouts/slideLayout36.xml"/><Relationship Id="rId12" Type="http://schemas.openxmlformats.org/officeDocument/2006/relationships/image" Target="../media/image112.wmf"/><Relationship Id="rId11" Type="http://schemas.openxmlformats.org/officeDocument/2006/relationships/oleObject" Target="../embeddings/oleObject111.bin"/><Relationship Id="rId10" Type="http://schemas.openxmlformats.org/officeDocument/2006/relationships/image" Target="../media/image111.wmf"/><Relationship Id="rId1" Type="http://schemas.openxmlformats.org/officeDocument/2006/relationships/oleObject" Target="../embeddings/oleObject106.bin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3.xml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6.vml"/><Relationship Id="rId5" Type="http://schemas.openxmlformats.org/officeDocument/2006/relationships/slideLayout" Target="../slideLayouts/slideLayout36.xml"/><Relationship Id="rId4" Type="http://schemas.openxmlformats.org/officeDocument/2006/relationships/image" Target="../media/image114.wmf"/><Relationship Id="rId3" Type="http://schemas.openxmlformats.org/officeDocument/2006/relationships/oleObject" Target="../embeddings/oleObject113.bin"/><Relationship Id="rId2" Type="http://schemas.openxmlformats.org/officeDocument/2006/relationships/image" Target="../media/image113.wmf"/><Relationship Id="rId1" Type="http://schemas.openxmlformats.org/officeDocument/2006/relationships/oleObject" Target="../embeddings/oleObject112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27.vml"/><Relationship Id="rId7" Type="http://schemas.openxmlformats.org/officeDocument/2006/relationships/slideLayout" Target="../slideLayouts/slideLayout36.xml"/><Relationship Id="rId6" Type="http://schemas.openxmlformats.org/officeDocument/2006/relationships/image" Target="../media/image117.wmf"/><Relationship Id="rId5" Type="http://schemas.openxmlformats.org/officeDocument/2006/relationships/oleObject" Target="../embeddings/oleObject116.bin"/><Relationship Id="rId4" Type="http://schemas.openxmlformats.org/officeDocument/2006/relationships/image" Target="../media/image116.wmf"/><Relationship Id="rId3" Type="http://schemas.openxmlformats.org/officeDocument/2006/relationships/oleObject" Target="../embeddings/oleObject115.bin"/><Relationship Id="rId2" Type="http://schemas.openxmlformats.org/officeDocument/2006/relationships/image" Target="../media/image115.emf"/><Relationship Id="rId1" Type="http://schemas.openxmlformats.org/officeDocument/2006/relationships/oleObject" Target="../embeddings/oleObject114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28.vml"/><Relationship Id="rId7" Type="http://schemas.openxmlformats.org/officeDocument/2006/relationships/slideLayout" Target="../slideLayouts/slideLayout53.xml"/><Relationship Id="rId6" Type="http://schemas.openxmlformats.org/officeDocument/2006/relationships/image" Target="../media/image120.wmf"/><Relationship Id="rId5" Type="http://schemas.openxmlformats.org/officeDocument/2006/relationships/oleObject" Target="../embeddings/oleObject119.bin"/><Relationship Id="rId4" Type="http://schemas.openxmlformats.org/officeDocument/2006/relationships/image" Target="../media/image119.wmf"/><Relationship Id="rId3" Type="http://schemas.openxmlformats.org/officeDocument/2006/relationships/oleObject" Target="../embeddings/oleObject118.bin"/><Relationship Id="rId2" Type="http://schemas.openxmlformats.org/officeDocument/2006/relationships/image" Target="../media/image118.emf"/><Relationship Id="rId1" Type="http://schemas.openxmlformats.org/officeDocument/2006/relationships/oleObject" Target="../embeddings/oleObject117.bin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24.bin"/><Relationship Id="rId8" Type="http://schemas.openxmlformats.org/officeDocument/2006/relationships/image" Target="../media/image124.emf"/><Relationship Id="rId7" Type="http://schemas.openxmlformats.org/officeDocument/2006/relationships/oleObject" Target="../embeddings/oleObject123.bin"/><Relationship Id="rId6" Type="http://schemas.openxmlformats.org/officeDocument/2006/relationships/image" Target="../media/image123.emf"/><Relationship Id="rId5" Type="http://schemas.openxmlformats.org/officeDocument/2006/relationships/oleObject" Target="../embeddings/oleObject122.bin"/><Relationship Id="rId4" Type="http://schemas.openxmlformats.org/officeDocument/2006/relationships/image" Target="../media/image122.emf"/><Relationship Id="rId3" Type="http://schemas.openxmlformats.org/officeDocument/2006/relationships/oleObject" Target="../embeddings/oleObject121.bin"/><Relationship Id="rId2" Type="http://schemas.openxmlformats.org/officeDocument/2006/relationships/image" Target="../media/image121.wmf"/><Relationship Id="rId12" Type="http://schemas.openxmlformats.org/officeDocument/2006/relationships/vmlDrawing" Target="../drawings/vmlDrawing29.vml"/><Relationship Id="rId11" Type="http://schemas.openxmlformats.org/officeDocument/2006/relationships/slideLayout" Target="../slideLayouts/slideLayout53.xml"/><Relationship Id="rId10" Type="http://schemas.openxmlformats.org/officeDocument/2006/relationships/image" Target="../media/image125.emf"/><Relationship Id="rId1" Type="http://schemas.openxmlformats.org/officeDocument/2006/relationships/oleObject" Target="../embeddings/oleObject120.bin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image" Target="../media/image129.wmf"/><Relationship Id="rId7" Type="http://schemas.openxmlformats.org/officeDocument/2006/relationships/oleObject" Target="../embeddings/oleObject128.bin"/><Relationship Id="rId6" Type="http://schemas.openxmlformats.org/officeDocument/2006/relationships/image" Target="../media/image128.wmf"/><Relationship Id="rId5" Type="http://schemas.openxmlformats.org/officeDocument/2006/relationships/oleObject" Target="../embeddings/oleObject127.bin"/><Relationship Id="rId4" Type="http://schemas.openxmlformats.org/officeDocument/2006/relationships/image" Target="../media/image127.wmf"/><Relationship Id="rId3" Type="http://schemas.openxmlformats.org/officeDocument/2006/relationships/oleObject" Target="../embeddings/oleObject126.bin"/><Relationship Id="rId2" Type="http://schemas.openxmlformats.org/officeDocument/2006/relationships/image" Target="../media/image126.emf"/><Relationship Id="rId10" Type="http://schemas.openxmlformats.org/officeDocument/2006/relationships/vmlDrawing" Target="../drawings/vmlDrawing30.vml"/><Relationship Id="rId1" Type="http://schemas.openxmlformats.org/officeDocument/2006/relationships/oleObject" Target="../embeddings/oleObject125.bin"/></Relationships>
</file>

<file path=ppt/slides/_rels/slide3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1.vml"/><Relationship Id="rId5" Type="http://schemas.openxmlformats.org/officeDocument/2006/relationships/slideLayout" Target="../slideLayouts/slideLayout53.xml"/><Relationship Id="rId4" Type="http://schemas.openxmlformats.org/officeDocument/2006/relationships/image" Target="../media/image131.wmf"/><Relationship Id="rId3" Type="http://schemas.openxmlformats.org/officeDocument/2006/relationships/oleObject" Target="../embeddings/oleObject130.bin"/><Relationship Id="rId2" Type="http://schemas.openxmlformats.org/officeDocument/2006/relationships/image" Target="../media/image130.wmf"/><Relationship Id="rId1" Type="http://schemas.openxmlformats.org/officeDocument/2006/relationships/oleObject" Target="../embeddings/oleObject129.bin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image" Target="../media/image135.emf"/><Relationship Id="rId7" Type="http://schemas.openxmlformats.org/officeDocument/2006/relationships/oleObject" Target="../embeddings/oleObject134.bin"/><Relationship Id="rId6" Type="http://schemas.openxmlformats.org/officeDocument/2006/relationships/image" Target="../media/image134.emf"/><Relationship Id="rId5" Type="http://schemas.openxmlformats.org/officeDocument/2006/relationships/oleObject" Target="../embeddings/oleObject133.bin"/><Relationship Id="rId4" Type="http://schemas.openxmlformats.org/officeDocument/2006/relationships/image" Target="../media/image133.emf"/><Relationship Id="rId3" Type="http://schemas.openxmlformats.org/officeDocument/2006/relationships/oleObject" Target="../embeddings/oleObject132.bin"/><Relationship Id="rId2" Type="http://schemas.openxmlformats.org/officeDocument/2006/relationships/image" Target="../media/image132.emf"/><Relationship Id="rId10" Type="http://schemas.openxmlformats.org/officeDocument/2006/relationships/vmlDrawing" Target="../drawings/vmlDrawing32.vml"/><Relationship Id="rId1" Type="http://schemas.openxmlformats.org/officeDocument/2006/relationships/oleObject" Target="../embeddings/oleObject131.bin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38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39.bin"/><Relationship Id="rId8" Type="http://schemas.openxmlformats.org/officeDocument/2006/relationships/image" Target="../media/image139.emf"/><Relationship Id="rId7" Type="http://schemas.openxmlformats.org/officeDocument/2006/relationships/oleObject" Target="../embeddings/oleObject138.bin"/><Relationship Id="rId6" Type="http://schemas.openxmlformats.org/officeDocument/2006/relationships/image" Target="../media/image138.emf"/><Relationship Id="rId5" Type="http://schemas.openxmlformats.org/officeDocument/2006/relationships/oleObject" Target="../embeddings/oleObject137.bin"/><Relationship Id="rId4" Type="http://schemas.openxmlformats.org/officeDocument/2006/relationships/image" Target="../media/image137.emf"/><Relationship Id="rId3" Type="http://schemas.openxmlformats.org/officeDocument/2006/relationships/oleObject" Target="../embeddings/oleObject136.bin"/><Relationship Id="rId2" Type="http://schemas.openxmlformats.org/officeDocument/2006/relationships/image" Target="../media/image136.emf"/><Relationship Id="rId18" Type="http://schemas.openxmlformats.org/officeDocument/2006/relationships/vmlDrawing" Target="../drawings/vmlDrawing33.vml"/><Relationship Id="rId17" Type="http://schemas.openxmlformats.org/officeDocument/2006/relationships/slideLayout" Target="../slideLayouts/slideLayout54.xml"/><Relationship Id="rId16" Type="http://schemas.openxmlformats.org/officeDocument/2006/relationships/image" Target="../media/image143.wmf"/><Relationship Id="rId15" Type="http://schemas.openxmlformats.org/officeDocument/2006/relationships/oleObject" Target="../embeddings/oleObject142.bin"/><Relationship Id="rId14" Type="http://schemas.openxmlformats.org/officeDocument/2006/relationships/image" Target="../media/image142.emf"/><Relationship Id="rId13" Type="http://schemas.openxmlformats.org/officeDocument/2006/relationships/oleObject" Target="../embeddings/oleObject141.bin"/><Relationship Id="rId12" Type="http://schemas.openxmlformats.org/officeDocument/2006/relationships/image" Target="../media/image141.wmf"/><Relationship Id="rId11" Type="http://schemas.openxmlformats.org/officeDocument/2006/relationships/oleObject" Target="../embeddings/oleObject140.bin"/><Relationship Id="rId10" Type="http://schemas.openxmlformats.org/officeDocument/2006/relationships/image" Target="../media/image140.emf"/><Relationship Id="rId1" Type="http://schemas.openxmlformats.org/officeDocument/2006/relationships/oleObject" Target="../embeddings/oleObject135.bin"/></Relationships>
</file>

<file path=ppt/slides/_rels/slide3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47.bin"/><Relationship Id="rId8" Type="http://schemas.openxmlformats.org/officeDocument/2006/relationships/image" Target="../media/image147.emf"/><Relationship Id="rId7" Type="http://schemas.openxmlformats.org/officeDocument/2006/relationships/oleObject" Target="../embeddings/oleObject146.bin"/><Relationship Id="rId6" Type="http://schemas.openxmlformats.org/officeDocument/2006/relationships/image" Target="../media/image146.emf"/><Relationship Id="rId5" Type="http://schemas.openxmlformats.org/officeDocument/2006/relationships/oleObject" Target="../embeddings/oleObject145.bin"/><Relationship Id="rId4" Type="http://schemas.openxmlformats.org/officeDocument/2006/relationships/image" Target="../media/image145.emf"/><Relationship Id="rId3" Type="http://schemas.openxmlformats.org/officeDocument/2006/relationships/oleObject" Target="../embeddings/oleObject144.bin"/><Relationship Id="rId2" Type="http://schemas.openxmlformats.org/officeDocument/2006/relationships/image" Target="../media/image144.wmf"/><Relationship Id="rId16" Type="http://schemas.openxmlformats.org/officeDocument/2006/relationships/vmlDrawing" Target="../drawings/vmlDrawing34.vml"/><Relationship Id="rId15" Type="http://schemas.openxmlformats.org/officeDocument/2006/relationships/slideLayout" Target="../slideLayouts/slideLayout54.xml"/><Relationship Id="rId14" Type="http://schemas.openxmlformats.org/officeDocument/2006/relationships/image" Target="../media/image150.emf"/><Relationship Id="rId13" Type="http://schemas.openxmlformats.org/officeDocument/2006/relationships/oleObject" Target="../embeddings/oleObject149.bin"/><Relationship Id="rId12" Type="http://schemas.openxmlformats.org/officeDocument/2006/relationships/image" Target="../media/image149.emf"/><Relationship Id="rId11" Type="http://schemas.openxmlformats.org/officeDocument/2006/relationships/oleObject" Target="../embeddings/oleObject148.bin"/><Relationship Id="rId10" Type="http://schemas.openxmlformats.org/officeDocument/2006/relationships/image" Target="../media/image148.emf"/><Relationship Id="rId1" Type="http://schemas.openxmlformats.org/officeDocument/2006/relationships/oleObject" Target="../embeddings/oleObject143.bin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.bin"/><Relationship Id="rId8" Type="http://schemas.openxmlformats.org/officeDocument/2006/relationships/image" Target="../media/image8.emf"/><Relationship Id="rId7" Type="http://schemas.openxmlformats.org/officeDocument/2006/relationships/oleObject" Target="../embeddings/oleObject4.bin"/><Relationship Id="rId6" Type="http://schemas.openxmlformats.org/officeDocument/2006/relationships/image" Target="../media/image7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6.wmf"/><Relationship Id="rId3" Type="http://schemas.openxmlformats.org/officeDocument/2006/relationships/oleObject" Target="../embeddings/oleObject2.bin"/><Relationship Id="rId25" Type="http://schemas.openxmlformats.org/officeDocument/2006/relationships/notesSlide" Target="../notesSlides/notesSlide2.xml"/><Relationship Id="rId24" Type="http://schemas.openxmlformats.org/officeDocument/2006/relationships/vmlDrawing" Target="../drawings/vmlDrawing1.vml"/><Relationship Id="rId23" Type="http://schemas.openxmlformats.org/officeDocument/2006/relationships/slideLayout" Target="../slideLayouts/slideLayout77.xml"/><Relationship Id="rId22" Type="http://schemas.openxmlformats.org/officeDocument/2006/relationships/image" Target="../media/image15.emf"/><Relationship Id="rId21" Type="http://schemas.openxmlformats.org/officeDocument/2006/relationships/oleObject" Target="../embeddings/oleObject11.bin"/><Relationship Id="rId20" Type="http://schemas.openxmlformats.org/officeDocument/2006/relationships/image" Target="../media/image14.wmf"/><Relationship Id="rId2" Type="http://schemas.openxmlformats.org/officeDocument/2006/relationships/image" Target="../media/image5.emf"/><Relationship Id="rId19" Type="http://schemas.openxmlformats.org/officeDocument/2006/relationships/oleObject" Target="../embeddings/oleObject10.bin"/><Relationship Id="rId18" Type="http://schemas.openxmlformats.org/officeDocument/2006/relationships/image" Target="../media/image13.wmf"/><Relationship Id="rId17" Type="http://schemas.openxmlformats.org/officeDocument/2006/relationships/oleObject" Target="../embeddings/oleObject9.bin"/><Relationship Id="rId16" Type="http://schemas.openxmlformats.org/officeDocument/2006/relationships/image" Target="../media/image12.emf"/><Relationship Id="rId15" Type="http://schemas.openxmlformats.org/officeDocument/2006/relationships/oleObject" Target="../embeddings/oleObject8.bin"/><Relationship Id="rId14" Type="http://schemas.openxmlformats.org/officeDocument/2006/relationships/image" Target="../media/image11.emf"/><Relationship Id="rId13" Type="http://schemas.openxmlformats.org/officeDocument/2006/relationships/oleObject" Target="../embeddings/oleObject7.bin"/><Relationship Id="rId12" Type="http://schemas.openxmlformats.org/officeDocument/2006/relationships/image" Target="../media/image10.wmf"/><Relationship Id="rId11" Type="http://schemas.openxmlformats.org/officeDocument/2006/relationships/oleObject" Target="../embeddings/oleObject6.bin"/><Relationship Id="rId10" Type="http://schemas.openxmlformats.org/officeDocument/2006/relationships/image" Target="../media/image9.wmf"/><Relationship Id="rId1" Type="http://schemas.openxmlformats.org/officeDocument/2006/relationships/oleObject" Target="../embeddings/oleObject1.bin"/></Relationships>
</file>

<file path=ppt/slides/_rels/slide4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5.vml"/><Relationship Id="rId5" Type="http://schemas.openxmlformats.org/officeDocument/2006/relationships/slideLayout" Target="../slideLayouts/slideLayout54.xml"/><Relationship Id="rId4" Type="http://schemas.openxmlformats.org/officeDocument/2006/relationships/image" Target="../media/image152.emf"/><Relationship Id="rId3" Type="http://schemas.openxmlformats.org/officeDocument/2006/relationships/oleObject" Target="../embeddings/oleObject151.bin"/><Relationship Id="rId2" Type="http://schemas.openxmlformats.org/officeDocument/2006/relationships/image" Target="../media/image151.wmf"/><Relationship Id="rId1" Type="http://schemas.openxmlformats.org/officeDocument/2006/relationships/oleObject" Target="../embeddings/oleObject150.bin"/></Relationships>
</file>

<file path=ppt/slides/_rels/slide4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56.bin"/><Relationship Id="rId8" Type="http://schemas.openxmlformats.org/officeDocument/2006/relationships/image" Target="../media/image156.emf"/><Relationship Id="rId7" Type="http://schemas.openxmlformats.org/officeDocument/2006/relationships/oleObject" Target="../embeddings/oleObject155.bin"/><Relationship Id="rId6" Type="http://schemas.openxmlformats.org/officeDocument/2006/relationships/image" Target="../media/image155.wmf"/><Relationship Id="rId5" Type="http://schemas.openxmlformats.org/officeDocument/2006/relationships/oleObject" Target="../embeddings/oleObject154.bin"/><Relationship Id="rId4" Type="http://schemas.openxmlformats.org/officeDocument/2006/relationships/image" Target="../media/image154.emf"/><Relationship Id="rId3" Type="http://schemas.openxmlformats.org/officeDocument/2006/relationships/oleObject" Target="../embeddings/oleObject153.bin"/><Relationship Id="rId2" Type="http://schemas.openxmlformats.org/officeDocument/2006/relationships/image" Target="../media/image153.emf"/><Relationship Id="rId12" Type="http://schemas.openxmlformats.org/officeDocument/2006/relationships/vmlDrawing" Target="../drawings/vmlDrawing36.vml"/><Relationship Id="rId11" Type="http://schemas.openxmlformats.org/officeDocument/2006/relationships/slideLayout" Target="../slideLayouts/slideLayout54.xml"/><Relationship Id="rId10" Type="http://schemas.openxmlformats.org/officeDocument/2006/relationships/image" Target="../media/image157.wmf"/><Relationship Id="rId1" Type="http://schemas.openxmlformats.org/officeDocument/2006/relationships/oleObject" Target="../embeddings/oleObject152.bin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7.vml"/><Relationship Id="rId3" Type="http://schemas.openxmlformats.org/officeDocument/2006/relationships/slideLayout" Target="../slideLayouts/slideLayout49.xml"/><Relationship Id="rId2" Type="http://schemas.openxmlformats.org/officeDocument/2006/relationships/image" Target="../media/image158.emf"/><Relationship Id="rId1" Type="http://schemas.openxmlformats.org/officeDocument/2006/relationships/oleObject" Target="../embeddings/oleObject157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8.vml"/><Relationship Id="rId7" Type="http://schemas.openxmlformats.org/officeDocument/2006/relationships/slideLayout" Target="../slideLayouts/slideLayout49.xml"/><Relationship Id="rId6" Type="http://schemas.openxmlformats.org/officeDocument/2006/relationships/image" Target="../media/image161.emf"/><Relationship Id="rId5" Type="http://schemas.openxmlformats.org/officeDocument/2006/relationships/oleObject" Target="../embeddings/oleObject160.bin"/><Relationship Id="rId4" Type="http://schemas.openxmlformats.org/officeDocument/2006/relationships/image" Target="../media/image160.wmf"/><Relationship Id="rId3" Type="http://schemas.openxmlformats.org/officeDocument/2006/relationships/oleObject" Target="../embeddings/oleObject159.bin"/><Relationship Id="rId2" Type="http://schemas.openxmlformats.org/officeDocument/2006/relationships/image" Target="../media/image159.wmf"/><Relationship Id="rId1" Type="http://schemas.openxmlformats.org/officeDocument/2006/relationships/oleObject" Target="../embeddings/oleObject158.bin"/></Relationships>
</file>

<file path=ppt/slides/_rels/slide4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65.bin"/><Relationship Id="rId8" Type="http://schemas.openxmlformats.org/officeDocument/2006/relationships/image" Target="../media/image165.emf"/><Relationship Id="rId7" Type="http://schemas.openxmlformats.org/officeDocument/2006/relationships/oleObject" Target="../embeddings/oleObject164.bin"/><Relationship Id="rId6" Type="http://schemas.openxmlformats.org/officeDocument/2006/relationships/image" Target="../media/image164.emf"/><Relationship Id="rId5" Type="http://schemas.openxmlformats.org/officeDocument/2006/relationships/oleObject" Target="../embeddings/oleObject163.bin"/><Relationship Id="rId4" Type="http://schemas.openxmlformats.org/officeDocument/2006/relationships/image" Target="../media/image163.emf"/><Relationship Id="rId3" Type="http://schemas.openxmlformats.org/officeDocument/2006/relationships/oleObject" Target="../embeddings/oleObject162.bin"/><Relationship Id="rId2" Type="http://schemas.openxmlformats.org/officeDocument/2006/relationships/image" Target="../media/image162.emf"/><Relationship Id="rId12" Type="http://schemas.openxmlformats.org/officeDocument/2006/relationships/vmlDrawing" Target="../drawings/vmlDrawing39.vml"/><Relationship Id="rId11" Type="http://schemas.openxmlformats.org/officeDocument/2006/relationships/slideLayout" Target="../slideLayouts/slideLayout49.xml"/><Relationship Id="rId10" Type="http://schemas.openxmlformats.org/officeDocument/2006/relationships/image" Target="../media/image166.emf"/><Relationship Id="rId1" Type="http://schemas.openxmlformats.org/officeDocument/2006/relationships/oleObject" Target="../embeddings/oleObject161.bin"/></Relationships>
</file>

<file path=ppt/slides/_rels/slide4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0.vml"/><Relationship Id="rId5" Type="http://schemas.openxmlformats.org/officeDocument/2006/relationships/slideLayout" Target="../slideLayouts/slideLayout49.xml"/><Relationship Id="rId4" Type="http://schemas.openxmlformats.org/officeDocument/2006/relationships/image" Target="../media/image168.emf"/><Relationship Id="rId3" Type="http://schemas.openxmlformats.org/officeDocument/2006/relationships/oleObject" Target="../embeddings/oleObject167.bin"/><Relationship Id="rId2" Type="http://schemas.openxmlformats.org/officeDocument/2006/relationships/image" Target="../media/image167.wmf"/><Relationship Id="rId1" Type="http://schemas.openxmlformats.org/officeDocument/2006/relationships/oleObject" Target="../embeddings/oleObject166.bin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6.bin"/><Relationship Id="rId8" Type="http://schemas.openxmlformats.org/officeDocument/2006/relationships/image" Target="../media/image19.emf"/><Relationship Id="rId7" Type="http://schemas.openxmlformats.org/officeDocument/2006/relationships/oleObject" Target="../embeddings/oleObject15.bin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7.emf"/><Relationship Id="rId3" Type="http://schemas.openxmlformats.org/officeDocument/2006/relationships/oleObject" Target="../embeddings/oleObject13.bin"/><Relationship Id="rId2" Type="http://schemas.openxmlformats.org/officeDocument/2006/relationships/image" Target="../media/image16.wmf"/><Relationship Id="rId16" Type="http://schemas.openxmlformats.org/officeDocument/2006/relationships/vmlDrawing" Target="../drawings/vmlDrawing2.vml"/><Relationship Id="rId15" Type="http://schemas.openxmlformats.org/officeDocument/2006/relationships/slideLayout" Target="../slideLayouts/slideLayout77.xml"/><Relationship Id="rId14" Type="http://schemas.openxmlformats.org/officeDocument/2006/relationships/image" Target="../media/image22.emf"/><Relationship Id="rId13" Type="http://schemas.openxmlformats.org/officeDocument/2006/relationships/oleObject" Target="../embeddings/oleObject18.bin"/><Relationship Id="rId12" Type="http://schemas.openxmlformats.org/officeDocument/2006/relationships/image" Target="../media/image21.emf"/><Relationship Id="rId11" Type="http://schemas.openxmlformats.org/officeDocument/2006/relationships/oleObject" Target="../embeddings/oleObject17.bin"/><Relationship Id="rId10" Type="http://schemas.openxmlformats.org/officeDocument/2006/relationships/image" Target="../media/image20.emf"/><Relationship Id="rId1" Type="http://schemas.openxmlformats.org/officeDocument/2006/relationships/oleObject" Target="../embeddings/oleObject12.bin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3.bin"/><Relationship Id="rId8" Type="http://schemas.openxmlformats.org/officeDocument/2006/relationships/image" Target="../media/image26.wmf"/><Relationship Id="rId7" Type="http://schemas.openxmlformats.org/officeDocument/2006/relationships/oleObject" Target="../embeddings/oleObject22.bin"/><Relationship Id="rId6" Type="http://schemas.openxmlformats.org/officeDocument/2006/relationships/image" Target="../media/image25.wmf"/><Relationship Id="rId5" Type="http://schemas.openxmlformats.org/officeDocument/2006/relationships/oleObject" Target="../embeddings/oleObject21.bin"/><Relationship Id="rId4" Type="http://schemas.openxmlformats.org/officeDocument/2006/relationships/image" Target="../media/image24.emf"/><Relationship Id="rId3" Type="http://schemas.openxmlformats.org/officeDocument/2006/relationships/oleObject" Target="../embeddings/oleObject20.bin"/><Relationship Id="rId2" Type="http://schemas.openxmlformats.org/officeDocument/2006/relationships/image" Target="../media/image23.emf"/><Relationship Id="rId17" Type="http://schemas.openxmlformats.org/officeDocument/2006/relationships/notesSlide" Target="../notesSlides/notesSlide3.xml"/><Relationship Id="rId16" Type="http://schemas.openxmlformats.org/officeDocument/2006/relationships/vmlDrawing" Target="../drawings/vmlDrawing3.vml"/><Relationship Id="rId15" Type="http://schemas.openxmlformats.org/officeDocument/2006/relationships/slideLayout" Target="../slideLayouts/slideLayout77.xml"/><Relationship Id="rId14" Type="http://schemas.openxmlformats.org/officeDocument/2006/relationships/image" Target="../media/image29.wmf"/><Relationship Id="rId13" Type="http://schemas.openxmlformats.org/officeDocument/2006/relationships/oleObject" Target="../embeddings/oleObject25.bin"/><Relationship Id="rId12" Type="http://schemas.openxmlformats.org/officeDocument/2006/relationships/image" Target="../media/image28.wmf"/><Relationship Id="rId11" Type="http://schemas.openxmlformats.org/officeDocument/2006/relationships/oleObject" Target="../embeddings/oleObject24.bin"/><Relationship Id="rId10" Type="http://schemas.openxmlformats.org/officeDocument/2006/relationships/image" Target="../media/image27.wmf"/><Relationship Id="rId1" Type="http://schemas.openxmlformats.org/officeDocument/2006/relationships/oleObject" Target="../embeddings/oleObject19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.vml"/><Relationship Id="rId7" Type="http://schemas.openxmlformats.org/officeDocument/2006/relationships/slideLayout" Target="../slideLayouts/slideLayout77.xml"/><Relationship Id="rId6" Type="http://schemas.openxmlformats.org/officeDocument/2006/relationships/image" Target="../media/image32.wmf"/><Relationship Id="rId5" Type="http://schemas.openxmlformats.org/officeDocument/2006/relationships/oleObject" Target="../embeddings/oleObject28.bin"/><Relationship Id="rId4" Type="http://schemas.openxmlformats.org/officeDocument/2006/relationships/image" Target="../media/image31.wmf"/><Relationship Id="rId3" Type="http://schemas.openxmlformats.org/officeDocument/2006/relationships/oleObject" Target="../embeddings/oleObject27.bin"/><Relationship Id="rId2" Type="http://schemas.openxmlformats.org/officeDocument/2006/relationships/image" Target="../media/image30.emf"/><Relationship Id="rId1" Type="http://schemas.openxmlformats.org/officeDocument/2006/relationships/oleObject" Target="../embeddings/oleObject26.bin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5.vml"/><Relationship Id="rId5" Type="http://schemas.openxmlformats.org/officeDocument/2006/relationships/slideLayout" Target="../slideLayouts/slideLayout77.xml"/><Relationship Id="rId4" Type="http://schemas.openxmlformats.org/officeDocument/2006/relationships/image" Target="../media/image34.wmf"/><Relationship Id="rId3" Type="http://schemas.openxmlformats.org/officeDocument/2006/relationships/oleObject" Target="../embeddings/oleObject30.bin"/><Relationship Id="rId2" Type="http://schemas.openxmlformats.org/officeDocument/2006/relationships/image" Target="../media/image33.wmf"/><Relationship Id="rId1" Type="http://schemas.openxmlformats.org/officeDocument/2006/relationships/oleObject" Target="../embeddings/oleObject29.bin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35.bin"/><Relationship Id="rId8" Type="http://schemas.openxmlformats.org/officeDocument/2006/relationships/image" Target="../media/image38.wmf"/><Relationship Id="rId7" Type="http://schemas.openxmlformats.org/officeDocument/2006/relationships/oleObject" Target="../embeddings/oleObject34.bin"/><Relationship Id="rId6" Type="http://schemas.openxmlformats.org/officeDocument/2006/relationships/image" Target="../media/image37.wmf"/><Relationship Id="rId5" Type="http://schemas.openxmlformats.org/officeDocument/2006/relationships/oleObject" Target="../embeddings/oleObject33.bin"/><Relationship Id="rId4" Type="http://schemas.openxmlformats.org/officeDocument/2006/relationships/image" Target="../media/image36.emf"/><Relationship Id="rId3" Type="http://schemas.openxmlformats.org/officeDocument/2006/relationships/oleObject" Target="../embeddings/oleObject32.bin"/><Relationship Id="rId2" Type="http://schemas.openxmlformats.org/officeDocument/2006/relationships/image" Target="../media/image35.emf"/><Relationship Id="rId16" Type="http://schemas.openxmlformats.org/officeDocument/2006/relationships/vmlDrawing" Target="../drawings/vmlDrawing6.vml"/><Relationship Id="rId15" Type="http://schemas.openxmlformats.org/officeDocument/2006/relationships/slideLayout" Target="../slideLayouts/slideLayout77.xml"/><Relationship Id="rId14" Type="http://schemas.openxmlformats.org/officeDocument/2006/relationships/image" Target="../media/image41.emf"/><Relationship Id="rId13" Type="http://schemas.openxmlformats.org/officeDocument/2006/relationships/oleObject" Target="../embeddings/oleObject37.bin"/><Relationship Id="rId12" Type="http://schemas.openxmlformats.org/officeDocument/2006/relationships/image" Target="../media/image40.wmf"/><Relationship Id="rId11" Type="http://schemas.openxmlformats.org/officeDocument/2006/relationships/oleObject" Target="../embeddings/oleObject36.bin"/><Relationship Id="rId10" Type="http://schemas.openxmlformats.org/officeDocument/2006/relationships/image" Target="../media/image39.wmf"/><Relationship Id="rId1" Type="http://schemas.openxmlformats.org/officeDocument/2006/relationships/oleObject" Target="../embeddings/oleObject3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9761" y="831568"/>
            <a:ext cx="8064896" cy="1229280"/>
            <a:chOff x="1760934" y="2869670"/>
            <a:chExt cx="8247596" cy="1229280"/>
          </a:xfrm>
        </p:grpSpPr>
        <p:sp>
          <p:nvSpPr>
            <p:cNvPr id="3" name="矩形 2"/>
            <p:cNvSpPr/>
            <p:nvPr/>
          </p:nvSpPr>
          <p:spPr>
            <a:xfrm>
              <a:off x="1760934" y="2869670"/>
              <a:ext cx="8247596" cy="122928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4" name="文本框 19"/>
            <p:cNvSpPr txBox="1"/>
            <p:nvPr/>
          </p:nvSpPr>
          <p:spPr>
            <a:xfrm>
              <a:off x="3001326" y="3100705"/>
              <a:ext cx="5719905" cy="83099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algn="l" rotWithShape="0">
                <a:schemeClr val="bg1">
                  <a:alpha val="90000"/>
                </a:schemeClr>
              </a:outerShdw>
            </a:effectLst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6000" b="1" smtClean="0">
                  <a:ln w="18415" cmpd="sng">
                    <a:noFill/>
                    <a:prstDash val="solid"/>
                  </a:ln>
                  <a:solidFill>
                    <a:srgbClr val="FF0000"/>
                  </a:solidFill>
                  <a:latin typeface="站酷文艺体" panose="02000603000000000000" pitchFamily="50" charset="-122"/>
                  <a:ea typeface="站酷文艺体" panose="02000603000000000000" pitchFamily="50" charset="-122"/>
                </a:rPr>
                <a:t>本</a:t>
              </a:r>
              <a:r>
                <a:rPr lang="zh-CN" altLang="en-US" sz="6000" b="1" dirty="0">
                  <a:ln w="18415" cmpd="sng">
                    <a:noFill/>
                    <a:prstDash val="solid"/>
                  </a:ln>
                  <a:solidFill>
                    <a:srgbClr val="FF0000"/>
                  </a:solidFill>
                  <a:latin typeface="站酷文艺体" panose="02000603000000000000" pitchFamily="50" charset="-122"/>
                  <a:ea typeface="站酷文艺体" panose="02000603000000000000" pitchFamily="50" charset="-122"/>
                </a:rPr>
                <a:t>科生启航项目</a:t>
              </a:r>
              <a:endParaRPr lang="en-US" altLang="zh-CN" sz="6000" b="1" dirty="0">
                <a:ln w="18415" cmpd="sng">
                  <a:noFill/>
                  <a:prstDash val="solid"/>
                </a:ln>
                <a:solidFill>
                  <a:srgbClr val="FF0000"/>
                </a:solidFill>
                <a:latin typeface="站酷文艺体" panose="02000603000000000000" pitchFamily="50" charset="-122"/>
                <a:ea typeface="站酷文艺体" panose="02000603000000000000" pitchFamily="50" charset="-122"/>
              </a:endParaRPr>
            </a:p>
          </p:txBody>
        </p:sp>
      </p:grpSp>
      <p:sp>
        <p:nvSpPr>
          <p:cNvPr id="7" name="文本框 19"/>
          <p:cNvSpPr txBox="1"/>
          <p:nvPr/>
        </p:nvSpPr>
        <p:spPr>
          <a:xfrm>
            <a:off x="1935612" y="2708920"/>
            <a:ext cx="5593198" cy="830997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schemeClr val="bg1">
                <a:alpha val="9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 sz="6000" b="1">
                <a:ln w="18415" cmpd="sng">
                  <a:noFill/>
                  <a:prstDash val="solid"/>
                </a:ln>
                <a:solidFill>
                  <a:srgbClr val="00B0F0"/>
                </a:solidFill>
                <a:latin typeface="站酷文艺体" panose="02000603000000000000" pitchFamily="50" charset="-122"/>
                <a:ea typeface="站酷文艺体" panose="02000603000000000000" pitchFamily="50" charset="-122"/>
              </a:rPr>
              <a:t>基础</a:t>
            </a:r>
            <a:r>
              <a:rPr lang="zh-CN" altLang="en-US" sz="6000" b="1" smtClean="0">
                <a:ln w="18415" cmpd="sng">
                  <a:noFill/>
                  <a:prstDash val="solid"/>
                </a:ln>
                <a:solidFill>
                  <a:srgbClr val="00B0F0"/>
                </a:solidFill>
                <a:latin typeface="站酷文艺体" panose="02000603000000000000" pitchFamily="50" charset="-122"/>
                <a:ea typeface="站酷文艺体" panose="02000603000000000000" pitchFamily="50" charset="-122"/>
              </a:rPr>
              <a:t>物理学答</a:t>
            </a:r>
            <a:r>
              <a:rPr lang="zh-CN" altLang="en-US" sz="6000" b="1" dirty="0">
                <a:ln w="18415" cmpd="sng">
                  <a:noFill/>
                  <a:prstDash val="solid"/>
                </a:ln>
                <a:solidFill>
                  <a:srgbClr val="00B0F0"/>
                </a:solidFill>
                <a:latin typeface="站酷文艺体" panose="02000603000000000000" pitchFamily="50" charset="-122"/>
                <a:ea typeface="站酷文艺体" panose="02000603000000000000" pitchFamily="50" charset="-122"/>
              </a:rPr>
              <a:t>疑</a:t>
            </a:r>
            <a:endParaRPr lang="en-US" altLang="zh-CN" sz="6000" b="1" dirty="0">
              <a:ln w="18415" cmpd="sng">
                <a:noFill/>
                <a:prstDash val="solid"/>
              </a:ln>
              <a:solidFill>
                <a:srgbClr val="00B0F0"/>
              </a:solidFill>
              <a:latin typeface="站酷文艺体" panose="02000603000000000000" pitchFamily="50" charset="-122"/>
              <a:ea typeface="站酷文艺体" panose="02000603000000000000" pitchFamily="50" charset="-122"/>
            </a:endParaRPr>
          </a:p>
        </p:txBody>
      </p:sp>
      <p:sp>
        <p:nvSpPr>
          <p:cNvPr id="8" name="文本框 19"/>
          <p:cNvSpPr txBox="1"/>
          <p:nvPr/>
        </p:nvSpPr>
        <p:spPr>
          <a:xfrm>
            <a:off x="3819490" y="4005064"/>
            <a:ext cx="1420582" cy="486287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schemeClr val="bg1">
                <a:alpha val="9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 sz="3200" b="1" smtClean="0">
                <a:ln w="18415" cmpd="sng">
                  <a:noFill/>
                  <a:prstDash val="solid"/>
                </a:ln>
                <a:solidFill>
                  <a:srgbClr val="0000CC"/>
                </a:solidFill>
                <a:latin typeface="站酷文艺体" panose="02000603000000000000" pitchFamily="50" charset="-122"/>
                <a:ea typeface="站酷文艺体" panose="02000603000000000000" pitchFamily="50" charset="-122"/>
              </a:rPr>
              <a:t>何春凤</a:t>
            </a:r>
            <a:endParaRPr lang="en-US" altLang="zh-CN" sz="3200" b="1" dirty="0">
              <a:ln w="18415" cmpd="sng">
                <a:noFill/>
                <a:prstDash val="solid"/>
              </a:ln>
              <a:solidFill>
                <a:srgbClr val="0000CC"/>
              </a:solidFill>
              <a:latin typeface="站酷文艺体" panose="02000603000000000000" pitchFamily="50" charset="-122"/>
              <a:ea typeface="站酷文艺体" panose="02000603000000000000" pitchFamily="5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209027" y="59438"/>
            <a:ext cx="314801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C00000"/>
                </a:solidFill>
              </a:rPr>
              <a:t>四、驻波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28" name="Rectangle 32"/>
          <p:cNvSpPr txBox="1">
            <a:spLocks noChangeArrowheads="1"/>
          </p:cNvSpPr>
          <p:nvPr/>
        </p:nvSpPr>
        <p:spPr bwMode="auto">
          <a:xfrm>
            <a:off x="472872" y="692696"/>
            <a:ext cx="3132138" cy="53553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90000"/>
              </a:lnSpc>
            </a:pPr>
            <a:r>
              <a:rPr kumimoji="1" lang="en-US" altLang="zh-CN" sz="3200" b="1" dirty="0" smtClean="0">
                <a:solidFill>
                  <a:srgbClr val="A50021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1. </a:t>
            </a:r>
            <a:r>
              <a:rPr kumimoji="1" lang="zh-CN" altLang="en-US" sz="3200" b="1" dirty="0" smtClean="0">
                <a:solidFill>
                  <a:srgbClr val="A50021"/>
                </a:solidFill>
                <a:ea typeface="楷体_GB2312" panose="02010609030101010101" pitchFamily="49" charset="-122"/>
              </a:rPr>
              <a:t>驻波特点：</a:t>
            </a:r>
            <a:endParaRPr kumimoji="1" lang="zh-CN" altLang="en-US" sz="3200" b="1" dirty="0" smtClean="0">
              <a:solidFill>
                <a:srgbClr val="A50021"/>
              </a:solidFill>
              <a:ea typeface="楷体_GB2312" panose="02010609030101010101" pitchFamily="49" charset="-122"/>
            </a:endParaRPr>
          </a:p>
        </p:txBody>
      </p:sp>
      <p:sp>
        <p:nvSpPr>
          <p:cNvPr id="29" name="Text Box 24"/>
          <p:cNvSpPr txBox="1">
            <a:spLocks noChangeArrowheads="1"/>
          </p:cNvSpPr>
          <p:nvPr/>
        </p:nvSpPr>
        <p:spPr bwMode="auto">
          <a:xfrm>
            <a:off x="472872" y="1312487"/>
            <a:ext cx="690403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000000"/>
                </a:solidFill>
                <a:latin typeface="楷体_GB2312" panose="02010609030101010101" pitchFamily="49" charset="-122"/>
                <a:sym typeface="Wingdings" panose="05000000000000000000" pitchFamily="2" charset="2"/>
              </a:rPr>
              <a:t>（</a:t>
            </a:r>
            <a:r>
              <a:rPr lang="en-US" altLang="zh-CN" b="1" dirty="0" smtClean="0">
                <a:solidFill>
                  <a:srgbClr val="000000"/>
                </a:solidFill>
                <a:latin typeface="楷体_GB2312" panose="02010609030101010101" pitchFamily="49" charset="-122"/>
                <a:sym typeface="Wingdings" panose="05000000000000000000" pitchFamily="2" charset="2"/>
              </a:rPr>
              <a:t>1</a:t>
            </a:r>
            <a:r>
              <a:rPr lang="zh-CN" altLang="en-US" b="1" dirty="0" smtClean="0">
                <a:solidFill>
                  <a:srgbClr val="000000"/>
                </a:solidFill>
                <a:latin typeface="楷体_GB2312" panose="02010609030101010101" pitchFamily="49" charset="-122"/>
                <a:sym typeface="Wingdings" panose="05000000000000000000" pitchFamily="2" charset="2"/>
              </a:rPr>
              <a:t>）振幅特点：</a:t>
            </a:r>
            <a:r>
              <a:rPr lang="en-US" altLang="zh-CN" b="1" dirty="0" smtClean="0">
                <a:solidFill>
                  <a:srgbClr val="000000"/>
                </a:solidFill>
                <a:latin typeface="楷体_GB2312" panose="02010609030101010101" pitchFamily="49" charset="-122"/>
                <a:sym typeface="Wingdings" panose="05000000000000000000" pitchFamily="2" charset="2"/>
              </a:rPr>
              <a:t> </a:t>
            </a:r>
            <a:r>
              <a:rPr lang="zh-CN" altLang="en-US" b="1" dirty="0" smtClean="0">
                <a:solidFill>
                  <a:srgbClr val="000000"/>
                </a:solidFill>
                <a:latin typeface="楷体_GB2312" panose="02010609030101010101" pitchFamily="49" charset="-122"/>
              </a:rPr>
              <a:t>波腹、波节</a:t>
            </a:r>
            <a:endParaRPr lang="zh-CN" altLang="en-US" b="1" dirty="0" smtClean="0">
              <a:solidFill>
                <a:srgbClr val="000000"/>
              </a:solidFill>
            </a:endParaRPr>
          </a:p>
        </p:txBody>
      </p:sp>
      <p:graphicFrame>
        <p:nvGraphicFramePr>
          <p:cNvPr id="31" name="Object 29"/>
          <p:cNvGraphicFramePr>
            <a:graphicFrameLocks noChangeAspect="1"/>
          </p:cNvGraphicFramePr>
          <p:nvPr/>
        </p:nvGraphicFramePr>
        <p:xfrm>
          <a:off x="6318224" y="1899183"/>
          <a:ext cx="1336675" cy="909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2" name="Equation" r:id="rId1" imgW="418465" imgH="334645" progId="Equation.DSMT4">
                  <p:embed/>
                </p:oleObj>
              </mc:Choice>
              <mc:Fallback>
                <p:oleObj name="Equation" r:id="rId1" imgW="418465" imgH="334645" progId="Equation.DSMT4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8224" y="1899183"/>
                        <a:ext cx="1336675" cy="909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Rectangle 37"/>
          <p:cNvSpPr>
            <a:spLocks noChangeArrowheads="1"/>
          </p:cNvSpPr>
          <p:nvPr/>
        </p:nvSpPr>
        <p:spPr bwMode="auto">
          <a:xfrm>
            <a:off x="1511828" y="2060848"/>
            <a:ext cx="471635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相邻波节、波腹之间距离</a:t>
            </a:r>
            <a:endParaRPr kumimoji="1" lang="zh-CN" alt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2" name="Text Box 24"/>
          <p:cNvSpPr txBox="1">
            <a:spLocks noChangeArrowheads="1"/>
          </p:cNvSpPr>
          <p:nvPr/>
        </p:nvSpPr>
        <p:spPr bwMode="auto">
          <a:xfrm>
            <a:off x="467544" y="2751378"/>
            <a:ext cx="8563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000000"/>
                </a:solidFill>
                <a:latin typeface="楷体_GB2312" panose="02010609030101010101" pitchFamily="49" charset="-122"/>
                <a:sym typeface="Wingdings" panose="05000000000000000000" pitchFamily="2" charset="2"/>
              </a:rPr>
              <a:t>（</a:t>
            </a:r>
            <a:r>
              <a:rPr lang="en-US" altLang="zh-CN" b="1" dirty="0" smtClean="0">
                <a:solidFill>
                  <a:srgbClr val="000000"/>
                </a:solidFill>
                <a:latin typeface="楷体_GB2312" panose="02010609030101010101" pitchFamily="49" charset="-122"/>
                <a:sym typeface="Wingdings" panose="05000000000000000000" pitchFamily="2" charset="2"/>
              </a:rPr>
              <a:t>2</a:t>
            </a:r>
            <a:r>
              <a:rPr lang="zh-CN" altLang="en-US" b="1" dirty="0" smtClean="0">
                <a:solidFill>
                  <a:srgbClr val="000000"/>
                </a:solidFill>
                <a:latin typeface="楷体_GB2312" panose="02010609030101010101" pitchFamily="49" charset="-122"/>
                <a:sym typeface="Wingdings" panose="05000000000000000000" pitchFamily="2" charset="2"/>
              </a:rPr>
              <a:t>）所有质点做频率相同的简谐振动</a:t>
            </a:r>
            <a:endParaRPr lang="zh-CN" altLang="en-US" b="1" dirty="0" smtClean="0">
              <a:solidFill>
                <a:srgbClr val="000000"/>
              </a:solidFill>
            </a:endParaRP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171550" y="4113312"/>
            <a:ext cx="8536133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        </a:t>
            </a:r>
            <a:r>
              <a:rPr kumimoji="1"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两相邻波节间为一段，同一段振动相位相同；相邻段振动相位相反。</a:t>
            </a:r>
            <a:endParaRPr kumimoji="1" lang="zh-CN" alt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pSp>
        <p:nvGrpSpPr>
          <p:cNvPr id="14" name="Group 108"/>
          <p:cNvGrpSpPr/>
          <p:nvPr/>
        </p:nvGrpSpPr>
        <p:grpSpPr bwMode="auto">
          <a:xfrm>
            <a:off x="4990206" y="4229667"/>
            <a:ext cx="3811587" cy="2570162"/>
            <a:chOff x="3059" y="29"/>
            <a:chExt cx="2539" cy="1769"/>
          </a:xfrm>
        </p:grpSpPr>
        <p:sp>
          <p:nvSpPr>
            <p:cNvPr id="16" name="Line 4"/>
            <p:cNvSpPr>
              <a:spLocks noChangeShapeType="1"/>
            </p:cNvSpPr>
            <p:nvPr/>
          </p:nvSpPr>
          <p:spPr bwMode="auto">
            <a:xfrm>
              <a:off x="3714" y="504"/>
              <a:ext cx="0" cy="218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grpSp>
          <p:nvGrpSpPr>
            <p:cNvPr id="17" name="Group 5"/>
            <p:cNvGrpSpPr/>
            <p:nvPr/>
          </p:nvGrpSpPr>
          <p:grpSpPr bwMode="auto">
            <a:xfrm flipV="1">
              <a:off x="3090" y="29"/>
              <a:ext cx="2480" cy="1769"/>
              <a:chOff x="386" y="927"/>
              <a:chExt cx="4356" cy="2425"/>
            </a:xfrm>
          </p:grpSpPr>
          <p:sp>
            <p:nvSpPr>
              <p:cNvPr id="39" name="Arc 6"/>
              <p:cNvSpPr/>
              <p:nvPr/>
            </p:nvSpPr>
            <p:spPr bwMode="auto">
              <a:xfrm>
                <a:off x="3640" y="1570"/>
                <a:ext cx="1102" cy="1780"/>
              </a:xfrm>
              <a:custGeom>
                <a:avLst/>
                <a:gdLst>
                  <a:gd name="T0" fmla="*/ 0 w 16119"/>
                  <a:gd name="T1" fmla="*/ 0 h 21600"/>
                  <a:gd name="T2" fmla="*/ 1102 w 16119"/>
                  <a:gd name="T3" fmla="*/ 595 h 21600"/>
                  <a:gd name="T4" fmla="*/ 0 w 16119"/>
                  <a:gd name="T5" fmla="*/ 1780 h 21600"/>
                  <a:gd name="T6" fmla="*/ 0 60000 65536"/>
                  <a:gd name="T7" fmla="*/ 0 60000 65536"/>
                  <a:gd name="T8" fmla="*/ 0 60000 65536"/>
                  <a:gd name="T9" fmla="*/ 0 w 16119"/>
                  <a:gd name="T10" fmla="*/ 0 h 21600"/>
                  <a:gd name="T11" fmla="*/ 16119 w 16119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6119" h="21600" fill="none" extrusionOk="0">
                    <a:moveTo>
                      <a:pt x="-1" y="0"/>
                    </a:moveTo>
                    <a:cubicBezTo>
                      <a:pt x="6156" y="0"/>
                      <a:pt x="12020" y="2627"/>
                      <a:pt x="16118" y="7221"/>
                    </a:cubicBezTo>
                  </a:path>
                  <a:path w="16119" h="21600" stroke="0" extrusionOk="0">
                    <a:moveTo>
                      <a:pt x="-1" y="0"/>
                    </a:moveTo>
                    <a:cubicBezTo>
                      <a:pt x="6156" y="0"/>
                      <a:pt x="12020" y="2627"/>
                      <a:pt x="16118" y="7221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5400">
                <a:solidFill>
                  <a:srgbClr val="D60093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algn="ctr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endParaRPr>
              </a:p>
            </p:txBody>
          </p:sp>
          <p:sp>
            <p:nvSpPr>
              <p:cNvPr id="40" name="Arc 7"/>
              <p:cNvSpPr/>
              <p:nvPr/>
            </p:nvSpPr>
            <p:spPr bwMode="auto">
              <a:xfrm flipH="1">
                <a:off x="2542" y="1572"/>
                <a:ext cx="1102" cy="1780"/>
              </a:xfrm>
              <a:custGeom>
                <a:avLst/>
                <a:gdLst>
                  <a:gd name="T0" fmla="*/ 0 w 16119"/>
                  <a:gd name="T1" fmla="*/ 0 h 21600"/>
                  <a:gd name="T2" fmla="*/ 1102 w 16119"/>
                  <a:gd name="T3" fmla="*/ 595 h 21600"/>
                  <a:gd name="T4" fmla="*/ 0 w 16119"/>
                  <a:gd name="T5" fmla="*/ 1780 h 21600"/>
                  <a:gd name="T6" fmla="*/ 0 60000 65536"/>
                  <a:gd name="T7" fmla="*/ 0 60000 65536"/>
                  <a:gd name="T8" fmla="*/ 0 60000 65536"/>
                  <a:gd name="T9" fmla="*/ 0 w 16119"/>
                  <a:gd name="T10" fmla="*/ 0 h 21600"/>
                  <a:gd name="T11" fmla="*/ 16119 w 16119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6119" h="21600" fill="none" extrusionOk="0">
                    <a:moveTo>
                      <a:pt x="-1" y="0"/>
                    </a:moveTo>
                    <a:cubicBezTo>
                      <a:pt x="6156" y="0"/>
                      <a:pt x="12020" y="2627"/>
                      <a:pt x="16118" y="7221"/>
                    </a:cubicBezTo>
                  </a:path>
                  <a:path w="16119" h="21600" stroke="0" extrusionOk="0">
                    <a:moveTo>
                      <a:pt x="-1" y="0"/>
                    </a:moveTo>
                    <a:cubicBezTo>
                      <a:pt x="6156" y="0"/>
                      <a:pt x="12020" y="2627"/>
                      <a:pt x="16118" y="7221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5400">
                <a:solidFill>
                  <a:srgbClr val="D60093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algn="ctr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endParaRPr>
              </a:p>
            </p:txBody>
          </p:sp>
          <p:sp>
            <p:nvSpPr>
              <p:cNvPr id="41" name="Arc 8"/>
              <p:cNvSpPr/>
              <p:nvPr/>
            </p:nvSpPr>
            <p:spPr bwMode="auto">
              <a:xfrm flipV="1">
                <a:off x="1488" y="929"/>
                <a:ext cx="1102" cy="1780"/>
              </a:xfrm>
              <a:custGeom>
                <a:avLst/>
                <a:gdLst>
                  <a:gd name="T0" fmla="*/ 0 w 16119"/>
                  <a:gd name="T1" fmla="*/ 0 h 21600"/>
                  <a:gd name="T2" fmla="*/ 1102 w 16119"/>
                  <a:gd name="T3" fmla="*/ 595 h 21600"/>
                  <a:gd name="T4" fmla="*/ 0 w 16119"/>
                  <a:gd name="T5" fmla="*/ 1780 h 21600"/>
                  <a:gd name="T6" fmla="*/ 0 60000 65536"/>
                  <a:gd name="T7" fmla="*/ 0 60000 65536"/>
                  <a:gd name="T8" fmla="*/ 0 60000 65536"/>
                  <a:gd name="T9" fmla="*/ 0 w 16119"/>
                  <a:gd name="T10" fmla="*/ 0 h 21600"/>
                  <a:gd name="T11" fmla="*/ 16119 w 16119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6119" h="21600" fill="none" extrusionOk="0">
                    <a:moveTo>
                      <a:pt x="-1" y="0"/>
                    </a:moveTo>
                    <a:cubicBezTo>
                      <a:pt x="6156" y="0"/>
                      <a:pt x="12020" y="2627"/>
                      <a:pt x="16118" y="7221"/>
                    </a:cubicBezTo>
                  </a:path>
                  <a:path w="16119" h="21600" stroke="0" extrusionOk="0">
                    <a:moveTo>
                      <a:pt x="-1" y="0"/>
                    </a:moveTo>
                    <a:cubicBezTo>
                      <a:pt x="6156" y="0"/>
                      <a:pt x="12020" y="2627"/>
                      <a:pt x="16118" y="7221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5400">
                <a:solidFill>
                  <a:srgbClr val="D60093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algn="ctr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endParaRPr>
              </a:p>
            </p:txBody>
          </p:sp>
          <p:sp>
            <p:nvSpPr>
              <p:cNvPr id="42" name="Arc 9"/>
              <p:cNvSpPr/>
              <p:nvPr/>
            </p:nvSpPr>
            <p:spPr bwMode="auto">
              <a:xfrm flipH="1" flipV="1">
                <a:off x="386" y="927"/>
                <a:ext cx="1102" cy="1780"/>
              </a:xfrm>
              <a:custGeom>
                <a:avLst/>
                <a:gdLst>
                  <a:gd name="T0" fmla="*/ 0 w 16119"/>
                  <a:gd name="T1" fmla="*/ 0 h 21600"/>
                  <a:gd name="T2" fmla="*/ 1102 w 16119"/>
                  <a:gd name="T3" fmla="*/ 595 h 21600"/>
                  <a:gd name="T4" fmla="*/ 0 w 16119"/>
                  <a:gd name="T5" fmla="*/ 1780 h 21600"/>
                  <a:gd name="T6" fmla="*/ 0 60000 65536"/>
                  <a:gd name="T7" fmla="*/ 0 60000 65536"/>
                  <a:gd name="T8" fmla="*/ 0 60000 65536"/>
                  <a:gd name="T9" fmla="*/ 0 w 16119"/>
                  <a:gd name="T10" fmla="*/ 0 h 21600"/>
                  <a:gd name="T11" fmla="*/ 16119 w 16119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6119" h="21600" fill="none" extrusionOk="0">
                    <a:moveTo>
                      <a:pt x="-1" y="0"/>
                    </a:moveTo>
                    <a:cubicBezTo>
                      <a:pt x="6156" y="0"/>
                      <a:pt x="12020" y="2627"/>
                      <a:pt x="16118" y="7221"/>
                    </a:cubicBezTo>
                  </a:path>
                  <a:path w="16119" h="21600" stroke="0" extrusionOk="0">
                    <a:moveTo>
                      <a:pt x="-1" y="0"/>
                    </a:moveTo>
                    <a:cubicBezTo>
                      <a:pt x="6156" y="0"/>
                      <a:pt x="12020" y="2627"/>
                      <a:pt x="16118" y="7221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5400">
                <a:solidFill>
                  <a:srgbClr val="D60093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pPr algn="ctr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endParaRPr>
              </a:p>
            </p:txBody>
          </p:sp>
        </p:grpSp>
        <p:sp>
          <p:nvSpPr>
            <p:cNvPr id="18" name="Line 10"/>
            <p:cNvSpPr>
              <a:spLocks noChangeShapeType="1"/>
            </p:cNvSpPr>
            <p:nvPr/>
          </p:nvSpPr>
          <p:spPr bwMode="auto">
            <a:xfrm flipV="1">
              <a:off x="3094" y="913"/>
              <a:ext cx="2472" cy="0"/>
            </a:xfrm>
            <a:prstGeom prst="line">
              <a:avLst/>
            </a:prstGeom>
            <a:noFill/>
            <a:ln w="25400">
              <a:solidFill>
                <a:srgbClr val="333333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grpSp>
          <p:nvGrpSpPr>
            <p:cNvPr id="19" name="Group 11"/>
            <p:cNvGrpSpPr/>
            <p:nvPr/>
          </p:nvGrpSpPr>
          <p:grpSpPr bwMode="auto">
            <a:xfrm>
              <a:off x="3059" y="870"/>
              <a:ext cx="2539" cy="82"/>
              <a:chOff x="690" y="2558"/>
              <a:chExt cx="4460" cy="134"/>
            </a:xfrm>
          </p:grpSpPr>
          <p:sp>
            <p:nvSpPr>
              <p:cNvPr id="36" name="Oval 12"/>
              <p:cNvSpPr>
                <a:spLocks noChangeArrowheads="1"/>
              </p:cNvSpPr>
              <p:nvPr/>
            </p:nvSpPr>
            <p:spPr bwMode="auto">
              <a:xfrm>
                <a:off x="2858" y="2558"/>
                <a:ext cx="128" cy="128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FF0000"/>
                </a:solidFill>
                <a:round/>
              </a:ln>
            </p:spPr>
            <p:txBody>
              <a:bodyPr wrap="none" anchor="ctr">
                <a:spAutoFit/>
              </a:bodyPr>
              <a:lstStyle/>
              <a:p>
                <a:pPr algn="ctr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endParaRPr>
              </a:p>
            </p:txBody>
          </p:sp>
          <p:sp>
            <p:nvSpPr>
              <p:cNvPr id="37" name="Oval 13"/>
              <p:cNvSpPr>
                <a:spLocks noChangeArrowheads="1"/>
              </p:cNvSpPr>
              <p:nvPr/>
            </p:nvSpPr>
            <p:spPr bwMode="auto">
              <a:xfrm>
                <a:off x="690" y="2564"/>
                <a:ext cx="128" cy="128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FF0000"/>
                </a:solidFill>
                <a:round/>
              </a:ln>
            </p:spPr>
            <p:txBody>
              <a:bodyPr wrap="none" anchor="ctr">
                <a:spAutoFit/>
              </a:bodyPr>
              <a:lstStyle/>
              <a:p>
                <a:pPr algn="ctr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endParaRPr>
              </a:p>
            </p:txBody>
          </p:sp>
          <p:sp>
            <p:nvSpPr>
              <p:cNvPr id="38" name="Oval 14"/>
              <p:cNvSpPr>
                <a:spLocks noChangeArrowheads="1"/>
              </p:cNvSpPr>
              <p:nvPr/>
            </p:nvSpPr>
            <p:spPr bwMode="auto">
              <a:xfrm>
                <a:off x="5022" y="2564"/>
                <a:ext cx="128" cy="128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FF0000"/>
                </a:solidFill>
                <a:round/>
              </a:ln>
            </p:spPr>
            <p:txBody>
              <a:bodyPr wrap="none" anchor="ctr">
                <a:spAutoFit/>
              </a:bodyPr>
              <a:lstStyle/>
              <a:p>
                <a:pPr algn="ctr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endParaRPr>
              </a:p>
            </p:txBody>
          </p:sp>
        </p:grpSp>
        <p:sp>
          <p:nvSpPr>
            <p:cNvPr id="20" name="Rectangle 15"/>
            <p:cNvSpPr>
              <a:spLocks noChangeArrowheads="1"/>
            </p:cNvSpPr>
            <p:nvPr/>
          </p:nvSpPr>
          <p:spPr bwMode="auto">
            <a:xfrm>
              <a:off x="4302" y="637"/>
              <a:ext cx="502" cy="209"/>
            </a:xfrm>
            <a:prstGeom prst="rect">
              <a:avLst/>
            </a:prstGeom>
            <a:noFill/>
            <a:ln>
              <a:noFill/>
            </a:ln>
            <a:effectLst>
              <a:prstShdw prst="shdw17" dist="17961" dir="2700000">
                <a:srgbClr val="000099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fontAlgn="base">
                <a:lnSpc>
                  <a:spcPct val="70000"/>
                </a:lnSpc>
                <a:spcBef>
                  <a:spcPct val="50000"/>
                </a:spcBef>
                <a:spcAft>
                  <a:spcPct val="0"/>
                </a:spcAft>
              </a:pPr>
              <a:r>
                <a:rPr kumimoji="1" lang="zh-CN" altLang="en-US" sz="2000" b="1">
                  <a:solidFill>
                    <a:srgbClr val="00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波节</a:t>
              </a:r>
              <a:endParaRPr kumimoji="1" lang="zh-CN" altLang="en-US" sz="2000" b="1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21" name="Rectangle 16"/>
            <p:cNvSpPr>
              <a:spLocks noChangeArrowheads="1"/>
            </p:cNvSpPr>
            <p:nvPr/>
          </p:nvSpPr>
          <p:spPr bwMode="auto">
            <a:xfrm>
              <a:off x="3534" y="1011"/>
              <a:ext cx="502" cy="210"/>
            </a:xfrm>
            <a:prstGeom prst="rect">
              <a:avLst/>
            </a:prstGeom>
            <a:noFill/>
            <a:ln>
              <a:noFill/>
            </a:ln>
            <a:effectLst>
              <a:prstShdw prst="shdw17" dist="17961" dir="2700000">
                <a:srgbClr val="000099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fontAlgn="base">
                <a:lnSpc>
                  <a:spcPct val="70000"/>
                </a:lnSpc>
                <a:spcBef>
                  <a:spcPct val="50000"/>
                </a:spcBef>
                <a:spcAft>
                  <a:spcPct val="0"/>
                </a:spcAft>
              </a:pPr>
              <a:r>
                <a:rPr kumimoji="1" lang="zh-CN" altLang="en-US" sz="2000" b="1">
                  <a:solidFill>
                    <a:srgbClr val="00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波腹</a:t>
              </a:r>
              <a:endParaRPr kumimoji="1" lang="zh-CN" altLang="en-US" sz="2000" b="1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22" name="Line 17"/>
            <p:cNvSpPr>
              <a:spLocks noChangeShapeType="1"/>
            </p:cNvSpPr>
            <p:nvPr/>
          </p:nvSpPr>
          <p:spPr bwMode="auto">
            <a:xfrm>
              <a:off x="3512" y="545"/>
              <a:ext cx="0" cy="21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23" name="Line 18"/>
            <p:cNvSpPr>
              <a:spLocks noChangeShapeType="1"/>
            </p:cNvSpPr>
            <p:nvPr/>
          </p:nvSpPr>
          <p:spPr bwMode="auto">
            <a:xfrm>
              <a:off x="3932" y="536"/>
              <a:ext cx="0" cy="224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24" name="Line 19"/>
            <p:cNvSpPr>
              <a:spLocks noChangeShapeType="1"/>
            </p:cNvSpPr>
            <p:nvPr/>
          </p:nvSpPr>
          <p:spPr bwMode="auto">
            <a:xfrm>
              <a:off x="3315" y="657"/>
              <a:ext cx="0" cy="217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26" name="Line 20"/>
            <p:cNvSpPr>
              <a:spLocks noChangeShapeType="1"/>
            </p:cNvSpPr>
            <p:nvPr/>
          </p:nvSpPr>
          <p:spPr bwMode="auto">
            <a:xfrm>
              <a:off x="4129" y="669"/>
              <a:ext cx="0" cy="208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27" name="Line 21"/>
            <p:cNvSpPr>
              <a:spLocks noChangeShapeType="1"/>
            </p:cNvSpPr>
            <p:nvPr/>
          </p:nvSpPr>
          <p:spPr bwMode="auto">
            <a:xfrm flipV="1">
              <a:off x="4950" y="1106"/>
              <a:ext cx="0" cy="218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30" name="Line 22"/>
            <p:cNvSpPr>
              <a:spLocks noChangeShapeType="1"/>
            </p:cNvSpPr>
            <p:nvPr/>
          </p:nvSpPr>
          <p:spPr bwMode="auto">
            <a:xfrm flipV="1">
              <a:off x="4743" y="1070"/>
              <a:ext cx="0" cy="218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33" name="Line 23"/>
            <p:cNvSpPr>
              <a:spLocks noChangeShapeType="1"/>
            </p:cNvSpPr>
            <p:nvPr/>
          </p:nvSpPr>
          <p:spPr bwMode="auto">
            <a:xfrm flipV="1">
              <a:off x="5158" y="1059"/>
              <a:ext cx="0" cy="219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34" name="Line 24"/>
            <p:cNvSpPr>
              <a:spLocks noChangeShapeType="1"/>
            </p:cNvSpPr>
            <p:nvPr/>
          </p:nvSpPr>
          <p:spPr bwMode="auto">
            <a:xfrm flipV="1">
              <a:off x="4551" y="959"/>
              <a:ext cx="0" cy="21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35" name="Line 25"/>
            <p:cNvSpPr>
              <a:spLocks noChangeShapeType="1"/>
            </p:cNvSpPr>
            <p:nvPr/>
          </p:nvSpPr>
          <p:spPr bwMode="auto">
            <a:xfrm flipV="1">
              <a:off x="5353" y="950"/>
              <a:ext cx="0" cy="218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</p:grpSp>
      <p:sp>
        <p:nvSpPr>
          <p:cNvPr id="44" name="Text Box 111"/>
          <p:cNvSpPr txBox="1">
            <a:spLocks noChangeArrowheads="1"/>
          </p:cNvSpPr>
          <p:nvPr/>
        </p:nvSpPr>
        <p:spPr bwMode="auto">
          <a:xfrm>
            <a:off x="511869" y="3501008"/>
            <a:ext cx="895667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algn="just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A50021"/>
                </a:solidFill>
              </a:rPr>
              <a:t>（</a:t>
            </a:r>
            <a:r>
              <a:rPr lang="en-US" altLang="zh-CN" b="1" dirty="0" smtClean="0">
                <a:solidFill>
                  <a:srgbClr val="A50021"/>
                </a:solidFill>
              </a:rPr>
              <a:t>3</a:t>
            </a:r>
            <a:r>
              <a:rPr lang="zh-CN" altLang="en-US" b="1" dirty="0" smtClean="0">
                <a:solidFill>
                  <a:srgbClr val="A50021"/>
                </a:solidFill>
              </a:rPr>
              <a:t>）没有相位的传播</a:t>
            </a:r>
            <a:r>
              <a:rPr lang="zh-CN" altLang="en-US" b="1" dirty="0" smtClean="0">
                <a:solidFill>
                  <a:srgbClr val="800000"/>
                </a:solidFill>
              </a:rPr>
              <a:t>，</a:t>
            </a:r>
            <a:r>
              <a:rPr lang="zh-CN" altLang="en-US" b="1" dirty="0" smtClean="0">
                <a:solidFill>
                  <a:srgbClr val="000000"/>
                </a:solidFill>
              </a:rPr>
              <a:t>驻波是</a:t>
            </a:r>
            <a:r>
              <a:rPr lang="zh-CN" altLang="en-US" b="1" dirty="0" smtClean="0">
                <a:solidFill>
                  <a:srgbClr val="A50021"/>
                </a:solidFill>
              </a:rPr>
              <a:t>分段的振动。</a:t>
            </a:r>
            <a:endParaRPr lang="zh-CN" altLang="en-US" b="1" dirty="0" smtClean="0">
              <a:solidFill>
                <a:srgbClr val="A5002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110"/>
          <p:cNvSpPr>
            <a:spLocks noChangeArrowheads="1"/>
          </p:cNvSpPr>
          <p:nvPr/>
        </p:nvSpPr>
        <p:spPr bwMode="auto">
          <a:xfrm>
            <a:off x="166213" y="2348880"/>
            <a:ext cx="677356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3. </a:t>
            </a:r>
            <a:r>
              <a:rPr kumimoji="1" lang="zh-CN" altLang="en-US" sz="3200" b="1" dirty="0">
                <a:solidFill>
                  <a:srgbClr val="C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两端固定弦上形成驻波</a:t>
            </a:r>
            <a:endParaRPr kumimoji="1" lang="zh-CN" altLang="en-US" sz="3200" b="1" dirty="0">
              <a:solidFill>
                <a:srgbClr val="C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3304" y="3082119"/>
            <a:ext cx="3640238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32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弦线两端为</a:t>
            </a:r>
            <a:r>
              <a:rPr kumimoji="1" lang="zh-CN" altLang="en-US" sz="3200" b="1" dirty="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波节</a:t>
            </a:r>
            <a:endParaRPr kumimoji="1" lang="zh-CN" altLang="en-US" sz="3200" b="1" dirty="0">
              <a:solidFill>
                <a:srgbClr val="0000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4040596" y="2899876"/>
          <a:ext cx="1365250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6" name="Equation" r:id="rId1" imgW="444500" imgH="334645" progId="Equation.DSMT4">
                  <p:embed/>
                </p:oleObj>
              </mc:Choice>
              <mc:Fallback>
                <p:oleObj name="Equation" r:id="rId1" imgW="444500" imgH="334645" progId="Equation.DSMT4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40596" y="2899876"/>
                        <a:ext cx="1365250" cy="1047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 Box 3"/>
          <p:cNvSpPr txBox="1">
            <a:spLocks noChangeArrowheads="1"/>
          </p:cNvSpPr>
          <p:nvPr/>
        </p:nvSpPr>
        <p:spPr bwMode="auto">
          <a:xfrm>
            <a:off x="5388167" y="3164195"/>
            <a:ext cx="32988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algn="ctr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altLang="zh-CN" sz="2800" b="1" i="1" dirty="0" smtClean="0">
                <a:solidFill>
                  <a:srgbClr val="000000"/>
                </a:solidFill>
                <a:ea typeface="宋体" panose="02010600030101010101" pitchFamily="2" charset="-122"/>
              </a:rPr>
              <a:t>n</a:t>
            </a:r>
            <a:r>
              <a:rPr lang="zh-CN" altLang="en-US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＝</a:t>
            </a:r>
            <a:r>
              <a:rPr lang="en-US" altLang="zh-CN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1,  2,  3,  </a:t>
            </a:r>
            <a:r>
              <a:rPr lang="en-US" altLang="zh-CN" sz="2800" b="1" dirty="0" smtClean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…</a:t>
            </a:r>
            <a:endParaRPr lang="en-US" altLang="zh-CN" sz="2800" b="1" dirty="0" smtClean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9" name="Rectangle 110"/>
          <p:cNvSpPr>
            <a:spLocks noChangeArrowheads="1"/>
          </p:cNvSpPr>
          <p:nvPr/>
        </p:nvSpPr>
        <p:spPr bwMode="auto">
          <a:xfrm>
            <a:off x="200856" y="260648"/>
            <a:ext cx="34007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2. </a:t>
            </a:r>
            <a:r>
              <a:rPr kumimoji="1" lang="zh-CN" altLang="en-US" sz="3200" b="1" dirty="0">
                <a:solidFill>
                  <a:srgbClr val="C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半波损失</a:t>
            </a:r>
            <a:endParaRPr kumimoji="1" lang="zh-CN" altLang="en-US" sz="3200" b="1" dirty="0">
              <a:solidFill>
                <a:srgbClr val="C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41" name="Text Box 34"/>
          <p:cNvSpPr txBox="1">
            <a:spLocks noChangeArrowheads="1"/>
          </p:cNvSpPr>
          <p:nvPr/>
        </p:nvSpPr>
        <p:spPr bwMode="auto">
          <a:xfrm>
            <a:off x="182254" y="1048974"/>
            <a:ext cx="294994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000099"/>
                </a:solidFill>
              </a:rPr>
              <a:t>反射波：</a:t>
            </a:r>
            <a:endParaRPr lang="zh-CN" altLang="en-US" b="1" dirty="0" smtClean="0">
              <a:solidFill>
                <a:srgbClr val="000099"/>
              </a:solidFill>
            </a:endParaRPr>
          </a:p>
        </p:txBody>
      </p:sp>
      <p:sp>
        <p:nvSpPr>
          <p:cNvPr id="45" name="Text Box 39"/>
          <p:cNvSpPr txBox="1">
            <a:spLocks noChangeArrowheads="1"/>
          </p:cNvSpPr>
          <p:nvPr/>
        </p:nvSpPr>
        <p:spPr bwMode="auto">
          <a:xfrm>
            <a:off x="1767046" y="1045547"/>
            <a:ext cx="722377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A50021"/>
                </a:solidFill>
              </a:rPr>
              <a:t>波</a:t>
            </a:r>
            <a:r>
              <a:rPr lang="zh-CN" altLang="en-US" b="1" dirty="0" smtClean="0">
                <a:solidFill>
                  <a:srgbClr val="A50021"/>
                </a:solidFill>
                <a:sym typeface="Symbol" panose="05050102010706020507" pitchFamily="18" charset="2"/>
              </a:rPr>
              <a:t>疏波</a:t>
            </a:r>
            <a:r>
              <a:rPr lang="zh-CN" altLang="en-US" b="1" dirty="0" smtClean="0">
                <a:solidFill>
                  <a:srgbClr val="A50021"/>
                </a:solidFill>
              </a:rPr>
              <a:t>密</a:t>
            </a:r>
            <a:r>
              <a:rPr lang="zh-CN" altLang="en-US" b="1" dirty="0" smtClean="0">
                <a:solidFill>
                  <a:srgbClr val="A50021"/>
                </a:solidFill>
                <a:sym typeface="Symbol" panose="05050102010706020507" pitchFamily="18" charset="2"/>
              </a:rPr>
              <a:t>，</a:t>
            </a:r>
            <a:r>
              <a:rPr lang="zh-CN" altLang="en-US" b="1" dirty="0" smtClean="0">
                <a:solidFill>
                  <a:srgbClr val="A50021"/>
                </a:solidFill>
              </a:rPr>
              <a:t>反射波有相位</a:t>
            </a:r>
            <a:r>
              <a:rPr lang="zh-CN" altLang="en-US" b="1" dirty="0" smtClean="0">
                <a:solidFill>
                  <a:srgbClr val="000000"/>
                </a:solidFill>
                <a:sym typeface="Symbol" panose="05050102010706020507" pitchFamily="18" charset="2"/>
              </a:rPr>
              <a:t></a:t>
            </a:r>
            <a:r>
              <a:rPr lang="zh-CN" altLang="en-US" b="1" i="1" dirty="0" smtClean="0">
                <a:solidFill>
                  <a:srgbClr val="A50021"/>
                </a:solidFill>
                <a:sym typeface="Symbol" panose="05050102010706020507" pitchFamily="18" charset="2"/>
              </a:rPr>
              <a:t> </a:t>
            </a:r>
            <a:r>
              <a:rPr lang="zh-CN" altLang="en-US" b="1" dirty="0" smtClean="0">
                <a:solidFill>
                  <a:srgbClr val="A50021"/>
                </a:solidFill>
                <a:sym typeface="Symbol" panose="05050102010706020507" pitchFamily="18" charset="2"/>
              </a:rPr>
              <a:t>的</a:t>
            </a:r>
            <a:r>
              <a:rPr lang="zh-CN" altLang="en-US" b="1" dirty="0" smtClean="0">
                <a:solidFill>
                  <a:srgbClr val="A50021"/>
                </a:solidFill>
              </a:rPr>
              <a:t>突变。</a:t>
            </a:r>
            <a:endParaRPr lang="zh-CN" altLang="en-US" b="1" dirty="0" smtClean="0">
              <a:solidFill>
                <a:srgbClr val="A50021"/>
              </a:solidFill>
            </a:endParaRPr>
          </a:p>
        </p:txBody>
      </p:sp>
      <p:sp>
        <p:nvSpPr>
          <p:cNvPr id="46" name="Text Box 34"/>
          <p:cNvSpPr txBox="1">
            <a:spLocks noChangeArrowheads="1"/>
          </p:cNvSpPr>
          <p:nvPr/>
        </p:nvSpPr>
        <p:spPr bwMode="auto">
          <a:xfrm>
            <a:off x="193996" y="1641470"/>
            <a:ext cx="294994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000099"/>
                </a:solidFill>
              </a:rPr>
              <a:t>透射波：</a:t>
            </a:r>
            <a:endParaRPr lang="zh-CN" altLang="en-US" b="1" dirty="0" smtClean="0">
              <a:solidFill>
                <a:srgbClr val="000099"/>
              </a:solidFill>
            </a:endParaRPr>
          </a:p>
        </p:txBody>
      </p:sp>
      <p:sp>
        <p:nvSpPr>
          <p:cNvPr id="48" name="Text Box 39"/>
          <p:cNvSpPr txBox="1">
            <a:spLocks noChangeArrowheads="1"/>
          </p:cNvSpPr>
          <p:nvPr/>
        </p:nvSpPr>
        <p:spPr bwMode="auto">
          <a:xfrm>
            <a:off x="1777496" y="1660740"/>
            <a:ext cx="722377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000000"/>
                </a:solidFill>
                <a:sym typeface="Symbol" panose="05050102010706020507" pitchFamily="18" charset="2"/>
              </a:rPr>
              <a:t>任何情况均没有相位</a:t>
            </a:r>
            <a:r>
              <a:rPr lang="zh-CN" altLang="en-US" b="1" i="1" dirty="0" smtClean="0">
                <a:solidFill>
                  <a:srgbClr val="A50021"/>
                </a:solidFill>
                <a:sym typeface="Symbol" panose="05050102010706020507" pitchFamily="18" charset="2"/>
              </a:rPr>
              <a:t> </a:t>
            </a:r>
            <a:r>
              <a:rPr lang="zh-CN" altLang="en-US" b="1" dirty="0" smtClean="0">
                <a:solidFill>
                  <a:srgbClr val="A50021"/>
                </a:solidFill>
                <a:sym typeface="Symbol" panose="05050102010706020507" pitchFamily="18" charset="2"/>
              </a:rPr>
              <a:t>的</a:t>
            </a:r>
            <a:r>
              <a:rPr lang="zh-CN" altLang="en-US" b="1" dirty="0" smtClean="0">
                <a:solidFill>
                  <a:srgbClr val="A50021"/>
                </a:solidFill>
              </a:rPr>
              <a:t>突变。</a:t>
            </a:r>
            <a:endParaRPr lang="zh-CN" altLang="en-US" b="1" dirty="0" smtClean="0">
              <a:solidFill>
                <a:srgbClr val="A5002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7154C-43E3-48E7-BE24-C989ADAA504C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-10548" y="881110"/>
            <a:ext cx="306846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一、电磁波性质</a:t>
            </a:r>
            <a:endParaRPr kumimoji="1" lang="en-US" altLang="zh-CN" sz="32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422047" y="1473795"/>
            <a:ext cx="270779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800" b="1" dirty="0"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1. </a:t>
            </a:r>
            <a:r>
              <a:rPr kumimoji="1" lang="zh-CN" altLang="en-US" sz="2800" b="1" dirty="0"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电磁波的速度</a:t>
            </a:r>
            <a:endParaRPr kumimoji="1" lang="en-US" altLang="zh-CN" sz="2800" b="1" dirty="0"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5" name="Text Box 16"/>
          <p:cNvSpPr txBox="1">
            <a:spLocks noChangeArrowheads="1"/>
          </p:cNvSpPr>
          <p:nvPr/>
        </p:nvSpPr>
        <p:spPr bwMode="auto">
          <a:xfrm>
            <a:off x="850965" y="2276872"/>
            <a:ext cx="1543050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path path="shape">
                    <a:fillToRect l="50000" t="50000" r="50000" b="50000"/>
                  </a:path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8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" panose="02010609060101010101" pitchFamily="49" charset="-122"/>
              </a:rPr>
              <a:t>真空中</a:t>
            </a:r>
            <a:endParaRPr lang="zh-CN" altLang="en-US" sz="28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楷体" panose="02010609060101010101" pitchFamily="49" charset="-122"/>
            </a:endParaRPr>
          </a:p>
        </p:txBody>
      </p:sp>
      <p:graphicFrame>
        <p:nvGraphicFramePr>
          <p:cNvPr id="16" name="Object 17"/>
          <p:cNvGraphicFramePr>
            <a:graphicFrameLocks noChangeAspect="1"/>
          </p:cNvGraphicFramePr>
          <p:nvPr/>
        </p:nvGraphicFramePr>
        <p:xfrm>
          <a:off x="2394015" y="2022679"/>
          <a:ext cx="1941512" cy="1095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8" name="公式" r:id="rId1" imgW="495935" imgH="309245" progId="Equation.3">
                  <p:embed/>
                </p:oleObj>
              </mc:Choice>
              <mc:Fallback>
                <p:oleObj name="公式" r:id="rId1" imgW="495935" imgH="309245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94015" y="2022679"/>
                        <a:ext cx="1941512" cy="1095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9933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00FFFF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 Box 16"/>
          <p:cNvSpPr txBox="1">
            <a:spLocks noChangeArrowheads="1"/>
          </p:cNvSpPr>
          <p:nvPr/>
        </p:nvSpPr>
        <p:spPr bwMode="auto">
          <a:xfrm>
            <a:off x="4606417" y="2276871"/>
            <a:ext cx="1543050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path path="shape">
                    <a:fillToRect l="50000" t="50000" r="50000" b="50000"/>
                  </a:path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zh-CN" altLang="en-US" sz="28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" panose="02010609060101010101" pitchFamily="49" charset="-122"/>
              </a:rPr>
              <a:t>介质中</a:t>
            </a:r>
            <a:endParaRPr lang="zh-CN" altLang="en-US" sz="28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楷体" panose="02010609060101010101" pitchFamily="49" charset="-122"/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/>
        </p:nvGraphicFramePr>
        <p:xfrm>
          <a:off x="6149467" y="1923238"/>
          <a:ext cx="1818869" cy="1187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9" name="公式" r:id="rId3" imgW="14630400" imgH="10668000" progId="Equation.3">
                  <p:embed/>
                </p:oleObj>
              </mc:Choice>
              <mc:Fallback>
                <p:oleObj name="公式" r:id="rId3" imgW="14630400" imgH="1066800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49467" y="1923238"/>
                        <a:ext cx="1818869" cy="1187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431985" y="3068960"/>
            <a:ext cx="270779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800" b="1" dirty="0"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2. </a:t>
            </a:r>
            <a:r>
              <a:rPr kumimoji="1" lang="zh-CN" altLang="en-US" sz="2800" b="1" dirty="0"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电磁波的性质</a:t>
            </a:r>
            <a:endParaRPr kumimoji="1" lang="en-US" altLang="zh-CN" sz="2800" b="1" dirty="0"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755576" y="3668949"/>
            <a:ext cx="4052887" cy="480131"/>
          </a:xfrm>
          <a:prstGeom prst="rect">
            <a:avLst/>
          </a:prstGeom>
          <a:noFill/>
          <a:ln w="19050">
            <a:noFill/>
            <a:miter lim="800000"/>
            <a:tailEnd type="none" w="med" len="lg"/>
          </a:ln>
          <a:effectLst/>
        </p:spPr>
        <p:txBody>
          <a:bodyPr>
            <a:spAutoFit/>
          </a:bodyPr>
          <a:lstStyle/>
          <a:p>
            <a:pPr fontAlgn="base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2800" b="1" dirty="0">
                <a:solidFill>
                  <a:srgbClr val="3366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(1)  </a:t>
            </a:r>
            <a:r>
              <a:rPr kumimoji="1" lang="zh-CN" altLang="en-US" sz="2800" b="1" dirty="0">
                <a:solidFill>
                  <a:srgbClr val="3366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电磁波是横波；</a:t>
            </a:r>
            <a:endParaRPr kumimoji="1" lang="zh-CN" altLang="en-US" sz="2800" dirty="0">
              <a:solidFill>
                <a:srgbClr val="3366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73365" y="4233868"/>
            <a:ext cx="7526170" cy="561975"/>
            <a:chOff x="763495" y="4971388"/>
            <a:chExt cx="7526170" cy="561975"/>
          </a:xfrm>
        </p:grpSpPr>
        <p:sp>
          <p:nvSpPr>
            <p:cNvPr id="24" name="Text Box 3"/>
            <p:cNvSpPr txBox="1">
              <a:spLocks noChangeArrowheads="1"/>
            </p:cNvSpPr>
            <p:nvPr/>
          </p:nvSpPr>
          <p:spPr bwMode="auto">
            <a:xfrm>
              <a:off x="763495" y="5053232"/>
              <a:ext cx="7526170" cy="4801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90000"/>
                </a:lnSpc>
              </a:pPr>
              <a:r>
                <a:rPr lang="en-US" altLang="zh-CN" sz="2800" b="1" dirty="0">
                  <a:solidFill>
                    <a:srgbClr val="000000"/>
                  </a:solidFill>
                </a:rPr>
                <a:t>       </a:t>
              </a:r>
              <a:r>
                <a:rPr lang="zh-CN" altLang="en-US" sz="2800" b="1" dirty="0">
                  <a:solidFill>
                    <a:srgbClr val="000000"/>
                  </a:solidFill>
                </a:rPr>
                <a:t>与 </a:t>
              </a:r>
              <a:r>
                <a:rPr lang="zh-CN" altLang="en-US" sz="2800" b="1" i="1" dirty="0">
                  <a:solidFill>
                    <a:srgbClr val="000000"/>
                  </a:solidFill>
                </a:rPr>
                <a:t>   </a:t>
              </a:r>
              <a:r>
                <a:rPr lang="zh-CN" altLang="en-US" sz="2800" b="1" dirty="0">
                  <a:solidFill>
                    <a:srgbClr val="000000"/>
                  </a:solidFill>
                </a:rPr>
                <a:t>相互垂直，并与</a:t>
              </a:r>
              <a:r>
                <a:rPr lang="zh-CN" altLang="en-US" sz="2800" b="1" i="1" dirty="0">
                  <a:solidFill>
                    <a:srgbClr val="000000"/>
                  </a:solidFill>
                </a:rPr>
                <a:t>    </a:t>
              </a:r>
              <a:r>
                <a:rPr lang="zh-CN" altLang="en-US" sz="2800" b="1" dirty="0">
                  <a:solidFill>
                    <a:srgbClr val="000000"/>
                  </a:solidFill>
                </a:rPr>
                <a:t>构成右手螺旋系</a:t>
              </a:r>
              <a:r>
                <a:rPr lang="en-US" altLang="zh-CN" sz="2800" b="1" dirty="0">
                  <a:solidFill>
                    <a:srgbClr val="000000"/>
                  </a:solidFill>
                </a:rPr>
                <a:t>;</a:t>
              </a:r>
              <a:endParaRPr lang="en-US" altLang="zh-CN" sz="2800" b="1" dirty="0">
                <a:solidFill>
                  <a:srgbClr val="000000"/>
                </a:solidFill>
              </a:endParaRPr>
            </a:p>
          </p:txBody>
        </p:sp>
        <p:graphicFrame>
          <p:nvGraphicFramePr>
            <p:cNvPr id="25" name="Object 89"/>
            <p:cNvGraphicFramePr>
              <a:graphicFrameLocks noChangeAspect="1"/>
            </p:cNvGraphicFramePr>
            <p:nvPr/>
          </p:nvGraphicFramePr>
          <p:xfrm>
            <a:off x="1071009" y="4992134"/>
            <a:ext cx="476655" cy="5286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20" name="公式" r:id="rId5" imgW="141605" imgH="173990" progId="Equation.3">
                    <p:embed/>
                  </p:oleObj>
                </mc:Choice>
                <mc:Fallback>
                  <p:oleObj name="公式" r:id="rId5" imgW="141605" imgH="173990" progId="Equation.3">
                    <p:embed/>
                    <p:pic>
                      <p:nvPicPr>
                        <p:cNvPr id="0" name="Object 8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71009" y="4992134"/>
                          <a:ext cx="476655" cy="5286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" name="Object 90"/>
            <p:cNvGraphicFramePr>
              <a:graphicFrameLocks noChangeAspect="1"/>
            </p:cNvGraphicFramePr>
            <p:nvPr/>
          </p:nvGraphicFramePr>
          <p:xfrm>
            <a:off x="1860959" y="4975719"/>
            <a:ext cx="550801" cy="5286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21" name="公式" r:id="rId7" imgW="4572000" imgH="4876800" progId="Equation.3">
                    <p:embed/>
                  </p:oleObj>
                </mc:Choice>
                <mc:Fallback>
                  <p:oleObj name="公式" r:id="rId7" imgW="4572000" imgH="4876800" progId="Equation.3">
                    <p:embed/>
                    <p:pic>
                      <p:nvPicPr>
                        <p:cNvPr id="0" name="Object 9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60959" y="4975719"/>
                          <a:ext cx="550801" cy="5286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Object 91"/>
            <p:cNvGraphicFramePr>
              <a:graphicFrameLocks noChangeAspect="1"/>
            </p:cNvGraphicFramePr>
            <p:nvPr/>
          </p:nvGraphicFramePr>
          <p:xfrm>
            <a:off x="4860032" y="4971388"/>
            <a:ext cx="402508" cy="5619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22" name="公式" r:id="rId9" imgW="116205" imgH="180340" progId="Equation.3">
                    <p:embed/>
                  </p:oleObj>
                </mc:Choice>
                <mc:Fallback>
                  <p:oleObj name="公式" r:id="rId9" imgW="116205" imgH="180340" progId="Equation.3">
                    <p:embed/>
                    <p:pic>
                      <p:nvPicPr>
                        <p:cNvPr id="0" name="Object 9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60032" y="4971388"/>
                          <a:ext cx="402508" cy="56197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" name="组合 2"/>
          <p:cNvGrpSpPr/>
          <p:nvPr/>
        </p:nvGrpSpPr>
        <p:grpSpPr>
          <a:xfrm>
            <a:off x="805691" y="4988594"/>
            <a:ext cx="8043862" cy="571727"/>
            <a:chOff x="323528" y="5617502"/>
            <a:chExt cx="8043862" cy="571727"/>
          </a:xfrm>
        </p:grpSpPr>
        <p:sp>
          <p:nvSpPr>
            <p:cNvPr id="33" name="Text Box 6"/>
            <p:cNvSpPr txBox="1">
              <a:spLocks noChangeArrowheads="1"/>
            </p:cNvSpPr>
            <p:nvPr/>
          </p:nvSpPr>
          <p:spPr bwMode="auto">
            <a:xfrm>
              <a:off x="323528" y="5666009"/>
              <a:ext cx="8043862" cy="523220"/>
            </a:xfrm>
            <a:prstGeom prst="rect">
              <a:avLst/>
            </a:prstGeom>
            <a:noFill/>
            <a:ln w="19050">
              <a:noFill/>
              <a:miter lim="800000"/>
              <a:tailEnd type="none" w="med" len="lg"/>
            </a:ln>
            <a:effectLst/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en-US" altLang="zh-CN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(2)  </a:t>
              </a:r>
              <a:r>
                <a:rPr kumimoji="1" lang="en-US" altLang="zh-CN" sz="2800" b="1" i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  </a:t>
              </a:r>
              <a:r>
                <a:rPr kumimoji="1" lang="zh-CN" altLang="en-US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与</a:t>
              </a:r>
              <a:r>
                <a:rPr kumimoji="1" lang="zh-CN" altLang="en-US" sz="2800" b="1" i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     </a:t>
              </a:r>
              <a:r>
                <a:rPr kumimoji="1" lang="zh-CN" altLang="en-US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都作简谐变化，二者相位相同；</a:t>
              </a:r>
              <a:endParaRPr kumimoji="1" lang="zh-CN" altLang="en-US" sz="28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graphicFrame>
          <p:nvGraphicFramePr>
            <p:cNvPr id="34" name="Object 89"/>
            <p:cNvGraphicFramePr>
              <a:graphicFrameLocks noChangeAspect="1"/>
            </p:cNvGraphicFramePr>
            <p:nvPr/>
          </p:nvGraphicFramePr>
          <p:xfrm>
            <a:off x="804874" y="5630881"/>
            <a:ext cx="476655" cy="5286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23" name="公式" r:id="rId11" imgW="141605" imgH="173990" progId="Equation.3">
                    <p:embed/>
                  </p:oleObj>
                </mc:Choice>
                <mc:Fallback>
                  <p:oleObj name="公式" r:id="rId11" imgW="141605" imgH="173990" progId="Equation.3">
                    <p:embed/>
                    <p:pic>
                      <p:nvPicPr>
                        <p:cNvPr id="0" name="Object 8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04874" y="5630881"/>
                          <a:ext cx="476655" cy="5286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5" name="Object 90"/>
            <p:cNvGraphicFramePr>
              <a:graphicFrameLocks noChangeAspect="1"/>
            </p:cNvGraphicFramePr>
            <p:nvPr/>
          </p:nvGraphicFramePr>
          <p:xfrm>
            <a:off x="1460646" y="5617502"/>
            <a:ext cx="550801" cy="5286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24" name="公式" r:id="rId12" imgW="161290" imgH="173990" progId="Equation.3">
                    <p:embed/>
                  </p:oleObj>
                </mc:Choice>
                <mc:Fallback>
                  <p:oleObj name="公式" r:id="rId12" imgW="161290" imgH="173990" progId="Equation.3">
                    <p:embed/>
                    <p:pic>
                      <p:nvPicPr>
                        <p:cNvPr id="0" name="Object 9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60646" y="5617502"/>
                          <a:ext cx="550801" cy="5286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7" name="AutoShape 2"/>
          <p:cNvSpPr>
            <a:spLocks noChangeArrowheads="1"/>
          </p:cNvSpPr>
          <p:nvPr/>
        </p:nvSpPr>
        <p:spPr bwMode="auto">
          <a:xfrm>
            <a:off x="1622490" y="-96173"/>
            <a:ext cx="5943600" cy="879475"/>
          </a:xfrm>
          <a:prstGeom prst="horizontalScroll">
            <a:avLst>
              <a:gd name="adj" fmla="val 125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电磁波总结</a:t>
            </a:r>
            <a:endParaRPr lang="zh-CN" alt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pic>
        <p:nvPicPr>
          <p:cNvPr id="4" name="e8fb4f65ce0074c29530fdcd177bff2a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660109" y="28691"/>
            <a:ext cx="3483891" cy="19596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7154C-43E3-48E7-BE24-C989ADAA504C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64920" y="5981700"/>
            <a:ext cx="7526170" cy="561975"/>
            <a:chOff x="763495" y="4971388"/>
            <a:chExt cx="7526170" cy="561975"/>
          </a:xfrm>
        </p:grpSpPr>
        <p:sp>
          <p:nvSpPr>
            <p:cNvPr id="24" name="Text Box 3"/>
            <p:cNvSpPr txBox="1">
              <a:spLocks noChangeArrowheads="1"/>
            </p:cNvSpPr>
            <p:nvPr/>
          </p:nvSpPr>
          <p:spPr bwMode="auto">
            <a:xfrm>
              <a:off x="763495" y="5053232"/>
              <a:ext cx="7526170" cy="4801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90000"/>
                </a:lnSpc>
              </a:pPr>
              <a:r>
                <a:rPr lang="en-US" altLang="zh-CN" sz="2800" b="1" dirty="0">
                  <a:solidFill>
                    <a:srgbClr val="000000"/>
                  </a:solidFill>
                </a:rPr>
                <a:t>       </a:t>
              </a:r>
              <a:r>
                <a:rPr lang="zh-CN" altLang="en-US" sz="2800" b="1" dirty="0">
                  <a:solidFill>
                    <a:srgbClr val="000000"/>
                  </a:solidFill>
                </a:rPr>
                <a:t>与 </a:t>
              </a:r>
              <a:r>
                <a:rPr lang="zh-CN" altLang="en-US" sz="2800" b="1" i="1" dirty="0">
                  <a:solidFill>
                    <a:srgbClr val="000000"/>
                  </a:solidFill>
                </a:rPr>
                <a:t>   </a:t>
              </a:r>
              <a:r>
                <a:rPr lang="zh-CN" altLang="en-US" sz="2800" b="1" dirty="0">
                  <a:solidFill>
                    <a:srgbClr val="000000"/>
                  </a:solidFill>
                </a:rPr>
                <a:t>相互垂直，并与</a:t>
              </a:r>
              <a:r>
                <a:rPr lang="zh-CN" altLang="en-US" sz="2800" b="1" i="1" dirty="0">
                  <a:solidFill>
                    <a:srgbClr val="000000"/>
                  </a:solidFill>
                </a:rPr>
                <a:t>    </a:t>
              </a:r>
              <a:r>
                <a:rPr lang="zh-CN" altLang="en-US" sz="2800" b="1" dirty="0">
                  <a:solidFill>
                    <a:srgbClr val="000000"/>
                  </a:solidFill>
                </a:rPr>
                <a:t>构成右手螺旋系</a:t>
              </a:r>
              <a:r>
                <a:rPr lang="en-US" altLang="zh-CN" sz="2800" b="1" dirty="0">
                  <a:solidFill>
                    <a:srgbClr val="000000"/>
                  </a:solidFill>
                </a:rPr>
                <a:t>;</a:t>
              </a:r>
              <a:endParaRPr lang="en-US" altLang="zh-CN" sz="2800" b="1" dirty="0">
                <a:solidFill>
                  <a:srgbClr val="000000"/>
                </a:solidFill>
              </a:endParaRPr>
            </a:p>
          </p:txBody>
        </p:sp>
        <p:graphicFrame>
          <p:nvGraphicFramePr>
            <p:cNvPr id="25" name="Object 89"/>
            <p:cNvGraphicFramePr>
              <a:graphicFrameLocks noChangeAspect="1"/>
            </p:cNvGraphicFramePr>
            <p:nvPr/>
          </p:nvGraphicFramePr>
          <p:xfrm>
            <a:off x="1071009" y="4992134"/>
            <a:ext cx="476655" cy="5286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08" name="公式" r:id="rId1" imgW="141605" imgH="173990" progId="Equation.3">
                    <p:embed/>
                  </p:oleObj>
                </mc:Choice>
                <mc:Fallback>
                  <p:oleObj name="公式" r:id="rId1" imgW="141605" imgH="173990" progId="Equation.3">
                    <p:embed/>
                    <p:pic>
                      <p:nvPicPr>
                        <p:cNvPr id="0" name="Object 8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71009" y="4992134"/>
                          <a:ext cx="476655" cy="5286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" name="Object 90"/>
            <p:cNvGraphicFramePr>
              <a:graphicFrameLocks noChangeAspect="1"/>
            </p:cNvGraphicFramePr>
            <p:nvPr/>
          </p:nvGraphicFramePr>
          <p:xfrm>
            <a:off x="1860959" y="4975719"/>
            <a:ext cx="550801" cy="5286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09" name="公式" r:id="rId3" imgW="4572000" imgH="4876800" progId="Equation.3">
                    <p:embed/>
                  </p:oleObj>
                </mc:Choice>
                <mc:Fallback>
                  <p:oleObj name="公式" r:id="rId3" imgW="4572000" imgH="4876800" progId="Equation.3">
                    <p:embed/>
                    <p:pic>
                      <p:nvPicPr>
                        <p:cNvPr id="0" name="Object 9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60959" y="4975719"/>
                          <a:ext cx="550801" cy="5286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Object 91"/>
            <p:cNvGraphicFramePr>
              <a:graphicFrameLocks noChangeAspect="1"/>
            </p:cNvGraphicFramePr>
            <p:nvPr/>
          </p:nvGraphicFramePr>
          <p:xfrm>
            <a:off x="4860032" y="4971388"/>
            <a:ext cx="402508" cy="5619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10" name="公式" r:id="rId5" imgW="116205" imgH="180340" progId="Equation.3">
                    <p:embed/>
                  </p:oleObj>
                </mc:Choice>
                <mc:Fallback>
                  <p:oleObj name="公式" r:id="rId5" imgW="116205" imgH="180340" progId="Equation.3">
                    <p:embed/>
                    <p:pic>
                      <p:nvPicPr>
                        <p:cNvPr id="0" name="Object 9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60032" y="4971388"/>
                          <a:ext cx="402508" cy="56197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4" name="e8fb4f65ce0074c29530fdcd177bff2a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784" y="0"/>
            <a:ext cx="9168340" cy="51571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83FD-1D83-4A1F-9BC2-540F6B77364E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  <p:graphicFrame>
        <p:nvGraphicFramePr>
          <p:cNvPr id="203784" name="Object 8"/>
          <p:cNvGraphicFramePr>
            <a:graphicFrameLocks noChangeAspect="1"/>
          </p:cNvGraphicFramePr>
          <p:nvPr/>
        </p:nvGraphicFramePr>
        <p:xfrm>
          <a:off x="2505724" y="850978"/>
          <a:ext cx="2506662" cy="69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74" name="公式" r:id="rId1" imgW="30886400" imgH="8534400" progId="Equation.3">
                  <p:embed/>
                </p:oleObj>
              </mc:Choice>
              <mc:Fallback>
                <p:oleObj name="公式" r:id="rId1" imgW="30886400" imgH="85344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5724" y="850978"/>
                        <a:ext cx="2506662" cy="693737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00FFFF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3786" name="Text Box 10"/>
          <p:cNvSpPr txBox="1">
            <a:spLocks noChangeArrowheads="1"/>
          </p:cNvSpPr>
          <p:nvPr/>
        </p:nvSpPr>
        <p:spPr bwMode="auto">
          <a:xfrm>
            <a:off x="424912" y="971848"/>
            <a:ext cx="2263775" cy="48013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3333FF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在真空中</a:t>
            </a:r>
            <a:endParaRPr kumimoji="1" lang="zh-CN" altLang="en-US" sz="2800" b="1" dirty="0">
              <a:solidFill>
                <a:srgbClr val="3333FF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203861" name="Object 85"/>
          <p:cNvGraphicFramePr>
            <a:graphicFrameLocks noChangeAspect="1"/>
          </p:cNvGraphicFramePr>
          <p:nvPr/>
        </p:nvGraphicFramePr>
        <p:xfrm>
          <a:off x="3450779" y="1527428"/>
          <a:ext cx="3168650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75" name="Equation" r:id="rId3" imgW="39014400" imgH="7315200" progId="">
                  <p:embed/>
                </p:oleObj>
              </mc:Choice>
              <mc:Fallback>
                <p:oleObj name="Equation" r:id="rId3" imgW="39014400" imgH="7315200" progId="">
                  <p:embed/>
                  <p:pic>
                    <p:nvPicPr>
                      <p:cNvPr id="0" name="Object 8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50779" y="1527428"/>
                        <a:ext cx="3168650" cy="59372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00FFFF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3881" name="Group 105"/>
          <p:cNvGrpSpPr/>
          <p:nvPr/>
        </p:nvGrpSpPr>
        <p:grpSpPr bwMode="auto">
          <a:xfrm>
            <a:off x="107504" y="116632"/>
            <a:ext cx="4927600" cy="557213"/>
            <a:chOff x="138" y="2177"/>
            <a:chExt cx="3104" cy="351"/>
          </a:xfrm>
        </p:grpSpPr>
        <p:sp>
          <p:nvSpPr>
            <p:cNvPr id="203783" name="Text Box 7"/>
            <p:cNvSpPr txBox="1">
              <a:spLocks noChangeArrowheads="1"/>
            </p:cNvSpPr>
            <p:nvPr/>
          </p:nvSpPr>
          <p:spPr bwMode="auto">
            <a:xfrm>
              <a:off x="138" y="2253"/>
              <a:ext cx="3104" cy="2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fontAlgn="base">
                <a:lnSpc>
                  <a:spcPct val="80000"/>
                </a:lnSpc>
                <a:spcBef>
                  <a:spcPct val="50000"/>
                </a:spcBef>
                <a:spcAft>
                  <a:spcPct val="0"/>
                </a:spcAft>
              </a:pPr>
              <a:r>
                <a:rPr kumimoji="1" lang="en-US" altLang="zh-CN" sz="2800" b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楷体_GB2312" panose="02010609030101010101" pitchFamily="49" charset="-122"/>
                </a:rPr>
                <a:t>(3)    </a:t>
              </a:r>
              <a:r>
                <a:rPr kumimoji="1" lang="zh-CN" altLang="en-US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与    大小关系</a:t>
              </a:r>
              <a:endParaRPr kumimoji="1"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graphicFrame>
          <p:nvGraphicFramePr>
            <p:cNvPr id="203870" name="Object 94"/>
            <p:cNvGraphicFramePr>
              <a:graphicFrameLocks noChangeAspect="1"/>
            </p:cNvGraphicFramePr>
            <p:nvPr/>
          </p:nvGraphicFramePr>
          <p:xfrm>
            <a:off x="431" y="2179"/>
            <a:ext cx="270" cy="33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076" name="公式" r:id="rId5" imgW="215900" imgH="266700" progId="Equation.3">
                    <p:embed/>
                  </p:oleObj>
                </mc:Choice>
                <mc:Fallback>
                  <p:oleObj name="公式" r:id="rId5" imgW="215900" imgH="266700" progId="Equation.3">
                    <p:embed/>
                    <p:pic>
                      <p:nvPicPr>
                        <p:cNvPr id="0" name="Object 9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1" y="2179"/>
                          <a:ext cx="270" cy="333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3871" name="Object 95"/>
            <p:cNvGraphicFramePr>
              <a:graphicFrameLocks noChangeAspect="1"/>
            </p:cNvGraphicFramePr>
            <p:nvPr/>
          </p:nvGraphicFramePr>
          <p:xfrm>
            <a:off x="895" y="2177"/>
            <a:ext cx="312" cy="33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077" name="公式" r:id="rId7" imgW="254000" imgH="266700" progId="Equation.3">
                    <p:embed/>
                  </p:oleObj>
                </mc:Choice>
                <mc:Fallback>
                  <p:oleObj name="公式" r:id="rId7" imgW="254000" imgH="266700" progId="Equation.3">
                    <p:embed/>
                    <p:pic>
                      <p:nvPicPr>
                        <p:cNvPr id="0" name="Object 9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95" y="2177"/>
                          <a:ext cx="312" cy="333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00FFFF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03882" name="Text Box 106"/>
          <p:cNvSpPr txBox="1">
            <a:spLocks noChangeArrowheads="1"/>
          </p:cNvSpPr>
          <p:nvPr/>
        </p:nvSpPr>
        <p:spPr bwMode="auto">
          <a:xfrm>
            <a:off x="424911" y="2150765"/>
            <a:ext cx="2263775" cy="48013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3333FF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在介质中</a:t>
            </a:r>
            <a:endParaRPr kumimoji="1" lang="zh-CN" altLang="en-US" sz="2800" b="1" dirty="0">
              <a:solidFill>
                <a:srgbClr val="3333FF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203883" name="Object 107"/>
          <p:cNvGraphicFramePr>
            <a:graphicFrameLocks noChangeAspect="1"/>
          </p:cNvGraphicFramePr>
          <p:nvPr/>
        </p:nvGraphicFramePr>
        <p:xfrm>
          <a:off x="2549600" y="2020590"/>
          <a:ext cx="2243138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78" name="公式" r:id="rId9" imgW="27635200" imgH="8128000" progId="Equation.3">
                  <p:embed/>
                </p:oleObj>
              </mc:Choice>
              <mc:Fallback>
                <p:oleObj name="公式" r:id="rId9" imgW="27635200" imgH="8128000" progId="Equation.3">
                  <p:embed/>
                  <p:pic>
                    <p:nvPicPr>
                      <p:cNvPr id="0" name="Object 10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9600" y="2020590"/>
                        <a:ext cx="2243138" cy="6604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00FFFF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3884" name="Object 108"/>
          <p:cNvGraphicFramePr>
            <a:graphicFrameLocks noChangeAspect="1"/>
          </p:cNvGraphicFramePr>
          <p:nvPr/>
        </p:nvGraphicFramePr>
        <p:xfrm>
          <a:off x="4860032" y="1988840"/>
          <a:ext cx="2474912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79" name="Equation" r:id="rId11" imgW="30480000" imgH="8534400" progId="">
                  <p:embed/>
                </p:oleObj>
              </mc:Choice>
              <mc:Fallback>
                <p:oleObj name="Equation" r:id="rId11" imgW="30480000" imgH="8534400" progId="">
                  <p:embed/>
                  <p:pic>
                    <p:nvPicPr>
                      <p:cNvPr id="0" name="Object 10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60032" y="1988840"/>
                        <a:ext cx="2474912" cy="6921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00FFFF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3885" name="Object 109"/>
          <p:cNvGraphicFramePr>
            <a:graphicFrameLocks noChangeAspect="1"/>
          </p:cNvGraphicFramePr>
          <p:nvPr/>
        </p:nvGraphicFramePr>
        <p:xfrm>
          <a:off x="3131840" y="2738605"/>
          <a:ext cx="3235325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80" name="Equation" r:id="rId13" imgW="39827200" imgH="7315200" progId="">
                  <p:embed/>
                </p:oleObj>
              </mc:Choice>
              <mc:Fallback>
                <p:oleObj name="Equation" r:id="rId13" imgW="39827200" imgH="7315200" progId="">
                  <p:embed/>
                  <p:pic>
                    <p:nvPicPr>
                      <p:cNvPr id="0" name="Object 10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31840" y="2738605"/>
                        <a:ext cx="3235325" cy="593725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00FFFF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3886" name="Object 110"/>
          <p:cNvGraphicFramePr>
            <a:graphicFrameLocks noChangeAspect="1"/>
          </p:cNvGraphicFramePr>
          <p:nvPr/>
        </p:nvGraphicFramePr>
        <p:xfrm>
          <a:off x="5148064" y="836712"/>
          <a:ext cx="2738438" cy="693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81" name="公式" r:id="rId15" imgW="33731200" imgH="8534400" progId="Equation.3">
                  <p:embed/>
                </p:oleObj>
              </mc:Choice>
              <mc:Fallback>
                <p:oleObj name="公式" r:id="rId15" imgW="33731200" imgH="8534400" progId="Equation.3">
                  <p:embed/>
                  <p:pic>
                    <p:nvPicPr>
                      <p:cNvPr id="0" name="Object 1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8064" y="836712"/>
                        <a:ext cx="2738438" cy="693738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00FFFF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26"/>
          <p:cNvSpPr>
            <a:spLocks noGrp="1" noChangeArrowheads="1"/>
          </p:cNvSpPr>
          <p:nvPr>
            <p:ph type="title"/>
          </p:nvPr>
        </p:nvSpPr>
        <p:spPr>
          <a:xfrm>
            <a:off x="35496" y="3140968"/>
            <a:ext cx="4176260" cy="579438"/>
          </a:xfrm>
        </p:spPr>
        <p:txBody>
          <a:bodyPr/>
          <a:lstStyle/>
          <a:p>
            <a:pPr algn="just"/>
            <a:r>
              <a:rPr kumimoji="1" lang="zh-CN" altLang="en-US" sz="32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二、电磁波</a:t>
            </a:r>
            <a:r>
              <a:rPr kumimoji="1" lang="zh-CN" altLang="en-US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的</a:t>
            </a:r>
            <a:r>
              <a:rPr kumimoji="1" lang="zh-CN" altLang="en-US" sz="32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能量</a:t>
            </a:r>
            <a:endParaRPr kumimoji="1" lang="zh-CN" altLang="en-US" sz="32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18" name="Object 4"/>
          <p:cNvGraphicFramePr>
            <a:graphicFrameLocks noChangeAspect="1"/>
          </p:cNvGraphicFramePr>
          <p:nvPr/>
        </p:nvGraphicFramePr>
        <p:xfrm>
          <a:off x="4139952" y="3630786"/>
          <a:ext cx="3227388" cy="102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82" name="公式" r:id="rId17" imgW="29260800" imgH="9448800" progId="Equation.3">
                  <p:embed/>
                </p:oleObj>
              </mc:Choice>
              <mc:Fallback>
                <p:oleObj name="公式" r:id="rId17" imgW="29260800" imgH="94488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39952" y="3630786"/>
                        <a:ext cx="3227388" cy="1022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17961" dir="2700000" algn="ctr" rotWithShape="0">
                                <a:srgbClr val="FFFF0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 Box 8"/>
          <p:cNvSpPr txBox="1">
            <a:spLocks noChangeArrowheads="1"/>
          </p:cNvSpPr>
          <p:nvPr/>
        </p:nvSpPr>
        <p:spPr bwMode="auto">
          <a:xfrm>
            <a:off x="489121" y="3852379"/>
            <a:ext cx="45196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altLang="zh-CN" sz="28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zh-CN" altLang="en-US" sz="28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电磁波的能量密度</a:t>
            </a:r>
            <a:endParaRPr lang="zh-CN" altLang="en-US" sz="2800" b="1" dirty="0">
              <a:solidFill>
                <a:srgbClr val="0000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Box 28"/>
          <p:cNvSpPr txBox="1">
            <a:spLocks noChangeArrowheads="1"/>
          </p:cNvSpPr>
          <p:nvPr/>
        </p:nvSpPr>
        <p:spPr bwMode="auto">
          <a:xfrm>
            <a:off x="531921" y="4498587"/>
            <a:ext cx="672306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altLang="zh-CN" sz="28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zh-CN" altLang="en-US" sz="28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电磁波的能流密度  </a:t>
            </a:r>
            <a:endParaRPr lang="zh-CN" altLang="en-US" sz="2800" b="1" dirty="0">
              <a:solidFill>
                <a:srgbClr val="CC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1787" y="5021807"/>
            <a:ext cx="19880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zh-CN" altLang="en-US" sz="2800" b="1" dirty="0">
                <a:solidFill>
                  <a:srgbClr val="3333FF"/>
                </a:solidFill>
                <a:latin typeface="宋体" panose="02010600030101010101" pitchFamily="2" charset="-122"/>
              </a:rPr>
              <a:t>坡印廷矢量</a:t>
            </a:r>
            <a:endParaRPr lang="zh-CN" altLang="en-US" sz="2800" b="1" dirty="0">
              <a:solidFill>
                <a:srgbClr val="3333FF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23" name="Object 13"/>
          <p:cNvGraphicFramePr>
            <a:graphicFrameLocks noChangeAspect="1"/>
          </p:cNvGraphicFramePr>
          <p:nvPr/>
        </p:nvGraphicFramePr>
        <p:xfrm>
          <a:off x="3419872" y="5661248"/>
          <a:ext cx="2160240" cy="9008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83" name="公式" r:id="rId19" imgW="24688800" imgH="9448800" progId="Equation.3">
                  <p:embed/>
                </p:oleObj>
              </mc:Choice>
              <mc:Fallback>
                <p:oleObj name="公式" r:id="rId19" imgW="24688800" imgH="94488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872" y="5661248"/>
                        <a:ext cx="2160240" cy="900801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 Box 18"/>
          <p:cNvSpPr txBox="1">
            <a:spLocks noChangeArrowheads="1"/>
          </p:cNvSpPr>
          <p:nvPr/>
        </p:nvSpPr>
        <p:spPr bwMode="auto">
          <a:xfrm>
            <a:off x="971600" y="5741972"/>
            <a:ext cx="244827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rPr>
              <a:t>电磁波的强度</a:t>
            </a:r>
            <a:endParaRPr lang="zh-CN" altLang="en-US" sz="2800" b="1" dirty="0"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宋体" panose="02010600030101010101" pitchFamily="2" charset="-122"/>
            </a:endParaRPr>
          </a:p>
        </p:txBody>
      </p:sp>
      <p:graphicFrame>
        <p:nvGraphicFramePr>
          <p:cNvPr id="25" name="对象 24"/>
          <p:cNvGraphicFramePr>
            <a:graphicFrameLocks noChangeAspect="1"/>
          </p:cNvGraphicFramePr>
          <p:nvPr/>
        </p:nvGraphicFramePr>
        <p:xfrm>
          <a:off x="3275856" y="5021807"/>
          <a:ext cx="2209800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84" name="Equation" r:id="rId21" imgW="21640800" imgH="4267200" progId="Equation.DSMT4">
                  <p:embed/>
                </p:oleObj>
              </mc:Choice>
              <mc:Fallback>
                <p:oleObj name="Equation" r:id="rId21" imgW="21640800" imgH="4267200" progId="Equation.DSMT4">
                  <p:embed/>
                  <p:pic>
                    <p:nvPicPr>
                      <p:cNvPr id="0" name="对象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5856" y="5021807"/>
                        <a:ext cx="2209800" cy="506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17961" dir="2700000" algn="ctr" rotWithShape="0">
                                <a:srgbClr val="FFFFCC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8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9DB7B8F-0B37-4F98-84F4-8CC56186BCD6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069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070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071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072" name="Rectangle 7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" name="Rectangle 2"/>
          <p:cNvSpPr>
            <a:spLocks noChangeArrowheads="1"/>
          </p:cNvSpPr>
          <p:nvPr/>
        </p:nvSpPr>
        <p:spPr bwMode="auto">
          <a:xfrm>
            <a:off x="1763688" y="2060848"/>
            <a:ext cx="6090294" cy="92397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 电磁学内容总结</a:t>
            </a:r>
            <a:endParaRPr kumimoji="1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8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9DB7B8F-0B37-4F98-84F4-8CC56186BCD6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069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070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071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072" name="Rectangle 7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" name="Rectangle 2"/>
          <p:cNvSpPr>
            <a:spLocks noChangeArrowheads="1"/>
          </p:cNvSpPr>
          <p:nvPr/>
        </p:nvSpPr>
        <p:spPr bwMode="auto">
          <a:xfrm>
            <a:off x="2370138" y="131763"/>
            <a:ext cx="4403725" cy="6477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 静电场内容总结</a:t>
            </a:r>
            <a:endParaRPr kumimoji="1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38" name="Rectangle 2"/>
          <p:cNvSpPr>
            <a:spLocks noChangeArrowheads="1"/>
          </p:cNvSpPr>
          <p:nvPr/>
        </p:nvSpPr>
        <p:spPr bwMode="auto">
          <a:xfrm>
            <a:off x="251520" y="1052736"/>
            <a:ext cx="440372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一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、电场强度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2212848" y="1314673"/>
          <a:ext cx="2468563" cy="1690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4" name="公式" r:id="rId1" imgW="656590" imgH="438150" progId="Equation.3">
                  <p:embed/>
                </p:oleObj>
              </mc:Choice>
              <mc:Fallback>
                <p:oleObj name="公式" r:id="rId1" imgW="656590" imgH="438150" progId="Equation.3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2848" y="1314673"/>
                        <a:ext cx="2468563" cy="1690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12"/>
          <p:cNvGraphicFramePr>
            <a:graphicFrameLocks noChangeAspect="1"/>
          </p:cNvGraphicFramePr>
          <p:nvPr/>
        </p:nvGraphicFramePr>
        <p:xfrm>
          <a:off x="4158423" y="2924944"/>
          <a:ext cx="1346200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5" name="Equation" r:id="rId3" imgW="566420" imgH="367030" progId="Equation.DSMT4">
                  <p:embed/>
                </p:oleObj>
              </mc:Choice>
              <mc:Fallback>
                <p:oleObj name="Equation" r:id="rId3" imgW="566420" imgH="367030" progId="Equation.DSMT4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58423" y="2924944"/>
                        <a:ext cx="1346200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36"/>
          <p:cNvSpPr>
            <a:spLocks noChangeArrowheads="1"/>
          </p:cNvSpPr>
          <p:nvPr/>
        </p:nvSpPr>
        <p:spPr bwMode="auto">
          <a:xfrm>
            <a:off x="686560" y="3012257"/>
            <a:ext cx="325437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2.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场强迭加原理：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22" name="Rectangle 2"/>
          <p:cNvSpPr>
            <a:spLocks noChangeArrowheads="1"/>
          </p:cNvSpPr>
          <p:nvPr/>
        </p:nvSpPr>
        <p:spPr bwMode="auto">
          <a:xfrm>
            <a:off x="706438" y="1700808"/>
            <a:ext cx="440372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1.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定义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2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12B638E-8798-410C-ADBF-CEA60E34A14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09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09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095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096" name="Rectangle 7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74613" y="766763"/>
            <a:ext cx="3771900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）点电荷的电场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2" name="Object 30"/>
          <p:cNvGraphicFramePr>
            <a:graphicFrameLocks noChangeAspect="1"/>
          </p:cNvGraphicFramePr>
          <p:nvPr/>
        </p:nvGraphicFramePr>
        <p:xfrm>
          <a:off x="4843462" y="316384"/>
          <a:ext cx="2403475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6" name="Equation" r:id="rId1" imgW="766445" imgH="367030" progId="Equation.DSMT4">
                  <p:embed/>
                </p:oleObj>
              </mc:Choice>
              <mc:Fallback>
                <p:oleObj name="Equation" r:id="rId1" imgW="766445" imgH="367030" progId="Equation.DSMT4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43462" y="316384"/>
                        <a:ext cx="2403475" cy="1168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 Box 108"/>
          <p:cNvSpPr txBox="1">
            <a:spLocks noChangeArrowheads="1"/>
          </p:cNvSpPr>
          <p:nvPr/>
        </p:nvSpPr>
        <p:spPr bwMode="auto">
          <a:xfrm>
            <a:off x="41753" y="2276872"/>
            <a:ext cx="5651500" cy="523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 defTabSz="76200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7620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7620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记住几种典型带电体的场强：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4" name="Object 114"/>
          <p:cNvGraphicFramePr>
            <a:graphicFrameLocks noChangeAspect="1"/>
          </p:cNvGraphicFramePr>
          <p:nvPr/>
        </p:nvGraphicFramePr>
        <p:xfrm>
          <a:off x="3983831" y="2636912"/>
          <a:ext cx="1782763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7" name="Equation" r:id="rId3" imgW="573405" imgH="367030" progId="Equation.DSMT4">
                  <p:embed/>
                </p:oleObj>
              </mc:Choice>
              <mc:Fallback>
                <p:oleObj name="Equation" r:id="rId3" imgW="573405" imgH="367030" progId="Equation.DSMT4">
                  <p:embed/>
                  <p:pic>
                    <p:nvPicPr>
                      <p:cNvPr id="0" name="Object 1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831" y="2636912"/>
                        <a:ext cx="1782763" cy="1155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 Box 108"/>
          <p:cNvSpPr txBox="1">
            <a:spLocks noChangeArrowheads="1"/>
          </p:cNvSpPr>
          <p:nvPr/>
        </p:nvSpPr>
        <p:spPr bwMode="auto">
          <a:xfrm>
            <a:off x="377031" y="2909962"/>
            <a:ext cx="3859213" cy="52322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 defTabSz="76200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7620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7620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（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1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）无限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长</a:t>
            </a:r>
            <a:r>
              <a:rPr kumimoji="1" lang="zh-CN" altLang="en-US" sz="2800" b="1" i="0" u="none" strike="noStrike" kern="1200" cap="none" spc="0" normalizeH="0" baseline="0" noProof="0" smtClean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带电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直线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9900CC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26" name="Text Box 108"/>
          <p:cNvSpPr txBox="1">
            <a:spLocks noChangeArrowheads="1"/>
          </p:cNvSpPr>
          <p:nvPr/>
        </p:nvSpPr>
        <p:spPr bwMode="auto">
          <a:xfrm>
            <a:off x="5898356" y="2921074"/>
            <a:ext cx="3338513" cy="523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 defTabSz="76200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7620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7620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垂直直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导</a:t>
            </a:r>
            <a:r>
              <a:rPr kumimoji="1" lang="zh-CN" altLang="en-US" sz="2800" b="1" i="0" u="none" strike="noStrike" kern="1200" cap="none" spc="0" normalizeH="0" baseline="0" noProof="0" smtClean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线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9900CC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990181" y="3583062"/>
          <a:ext cx="1454150" cy="1154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8" name="Equation" r:id="rId5" imgW="469900" imgH="373380" progId="Equation.DSMT4">
                  <p:embed/>
                </p:oleObj>
              </mc:Choice>
              <mc:Fallback>
                <p:oleObj name="Equation" r:id="rId5" imgW="469900" imgH="373380" progId="Equation.DSMT4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90181" y="3583062"/>
                        <a:ext cx="1454150" cy="1154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 Box 108"/>
          <p:cNvSpPr txBox="1">
            <a:spLocks noChangeArrowheads="1"/>
          </p:cNvSpPr>
          <p:nvPr/>
        </p:nvSpPr>
        <p:spPr bwMode="auto">
          <a:xfrm>
            <a:off x="181769" y="3865637"/>
            <a:ext cx="4676775" cy="523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 defTabSz="76200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7620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7620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  （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）无限大带电平面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9900CC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29" name="Text Box 108"/>
          <p:cNvSpPr txBox="1">
            <a:spLocks noChangeArrowheads="1"/>
          </p:cNvSpPr>
          <p:nvPr/>
        </p:nvSpPr>
        <p:spPr bwMode="auto">
          <a:xfrm>
            <a:off x="5874544" y="3846587"/>
            <a:ext cx="3098800" cy="5222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 defTabSz="76200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7620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7620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垂直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板</a:t>
            </a:r>
            <a:r>
              <a:rPr kumimoji="1" lang="zh-CN" altLang="en-US" sz="2800" b="1" i="0" u="none" strike="noStrike" kern="1200" cap="none" spc="0" normalizeH="0" baseline="0" noProof="0" smtClean="0">
                <a:ln>
                  <a:noFill/>
                </a:ln>
                <a:solidFill>
                  <a:srgbClr val="99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面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9900CC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4809769" y="1549381"/>
          <a:ext cx="2470861" cy="9185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9" name="Equation" r:id="rId7" imgW="669925" imgH="244475" progId="Equation.DSMT4">
                  <p:embed/>
                </p:oleObj>
              </mc:Choice>
              <mc:Fallback>
                <p:oleObj name="Equation" r:id="rId7" imgW="669925" imgH="244475" progId="Equation.DSMT4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9769" y="1549381"/>
                        <a:ext cx="2470861" cy="91855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 Box 108"/>
          <p:cNvSpPr txBox="1">
            <a:spLocks noChangeArrowheads="1"/>
          </p:cNvSpPr>
          <p:nvPr/>
        </p:nvSpPr>
        <p:spPr bwMode="auto">
          <a:xfrm>
            <a:off x="41753" y="1484783"/>
            <a:ext cx="4251325" cy="523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 defTabSz="76200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7620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7620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）任意带电体的电场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823B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1" name="Rectangle 4"/>
          <p:cNvSpPr>
            <a:spLocks noChangeArrowheads="1"/>
          </p:cNvSpPr>
          <p:nvPr/>
        </p:nvSpPr>
        <p:spPr bwMode="auto">
          <a:xfrm>
            <a:off x="95250" y="109538"/>
            <a:ext cx="3771900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3.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场强的计算：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8" name="Rectangle 4"/>
          <p:cNvSpPr>
            <a:spLocks noChangeArrowheads="1"/>
          </p:cNvSpPr>
          <p:nvPr/>
        </p:nvSpPr>
        <p:spPr bwMode="auto">
          <a:xfrm>
            <a:off x="0" y="-261938"/>
            <a:ext cx="184150" cy="523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0119" name="Rectangle 8"/>
          <p:cNvSpPr>
            <a:spLocks noChangeArrowheads="1"/>
          </p:cNvSpPr>
          <p:nvPr/>
        </p:nvSpPr>
        <p:spPr bwMode="auto">
          <a:xfrm>
            <a:off x="0" y="-261938"/>
            <a:ext cx="184150" cy="523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0120" name="Rectangle 79"/>
          <p:cNvSpPr>
            <a:spLocks noChangeArrowheads="1"/>
          </p:cNvSpPr>
          <p:nvPr/>
        </p:nvSpPr>
        <p:spPr bwMode="auto">
          <a:xfrm>
            <a:off x="0" y="-261938"/>
            <a:ext cx="184150" cy="523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8" name="Rectangle 2"/>
          <p:cNvSpPr>
            <a:spLocks noChangeArrowheads="1"/>
          </p:cNvSpPr>
          <p:nvPr/>
        </p:nvSpPr>
        <p:spPr bwMode="auto">
          <a:xfrm>
            <a:off x="168275" y="261938"/>
            <a:ext cx="440372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二、电位移矢量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3135313" y="261938"/>
          <a:ext cx="2192337" cy="528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1" name="Equation" r:id="rId1" imgW="882015" imgH="206375" progId="Equation.DSMT4">
                  <p:embed/>
                </p:oleObj>
              </mc:Choice>
              <mc:Fallback>
                <p:oleObj name="Equation" r:id="rId1" imgW="882015" imgH="206375" progId="Equation.DSMT4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35313" y="261938"/>
                        <a:ext cx="2192337" cy="528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 Box 6"/>
          <p:cNvSpPr txBox="1">
            <a:spLocks noChangeArrowheads="1"/>
          </p:cNvSpPr>
          <p:nvPr/>
        </p:nvSpPr>
        <p:spPr bwMode="auto">
          <a:xfrm>
            <a:off x="450850" y="942975"/>
            <a:ext cx="21272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电场线：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823B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31" name="Text Box 6"/>
          <p:cNvSpPr txBox="1">
            <a:spLocks noChangeArrowheads="1"/>
          </p:cNvSpPr>
          <p:nvPr/>
        </p:nvSpPr>
        <p:spPr bwMode="auto">
          <a:xfrm>
            <a:off x="511693" y="2420888"/>
            <a:ext cx="8620125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电位移线：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电位移线起于自由正电荷，终止于自由负电荷。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90125" name="TextBox 6"/>
          <p:cNvSpPr txBox="1">
            <a:spLocks noChangeArrowheads="1"/>
          </p:cNvSpPr>
          <p:nvPr/>
        </p:nvSpPr>
        <p:spPr bwMode="auto">
          <a:xfrm>
            <a:off x="1993900" y="942975"/>
            <a:ext cx="6667500" cy="138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起自正电荷（包括自由正电荷和极化正电荷），止于负电荷（包括自由正电荷和极化正电荷）。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4" name="Rectangle 2"/>
          <p:cNvSpPr>
            <a:spLocks noChangeArrowheads="1"/>
          </p:cNvSpPr>
          <p:nvPr/>
        </p:nvSpPr>
        <p:spPr bwMode="auto">
          <a:xfrm>
            <a:off x="307975" y="3462338"/>
            <a:ext cx="440372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三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、电位移通量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35" name="Rectangle 24"/>
          <p:cNvSpPr>
            <a:spLocks noChangeArrowheads="1"/>
          </p:cNvSpPr>
          <p:nvPr/>
        </p:nvSpPr>
        <p:spPr bwMode="auto">
          <a:xfrm>
            <a:off x="819150" y="5038725"/>
            <a:ext cx="3879850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2.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闭合曲面、任意电场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 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36" name="Object 46"/>
          <p:cNvGraphicFramePr/>
          <p:nvPr/>
        </p:nvGraphicFramePr>
        <p:xfrm>
          <a:off x="4499992" y="3951325"/>
          <a:ext cx="2708275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2" name="Equation" r:id="rId3" imgW="753110" imgH="250825" progId="Equation.DSMT4">
                  <p:embed/>
                </p:oleObj>
              </mc:Choice>
              <mc:Fallback>
                <p:oleObj name="Equation" r:id="rId3" imgW="753110" imgH="250825" progId="Equation.DSMT4">
                  <p:embed/>
                  <p:pic>
                    <p:nvPicPr>
                      <p:cNvPr id="0" name="Object 46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99992" y="3951325"/>
                        <a:ext cx="2708275" cy="790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Rectangle 59"/>
          <p:cNvSpPr>
            <a:spLocks noChangeArrowheads="1"/>
          </p:cNvSpPr>
          <p:nvPr/>
        </p:nvSpPr>
        <p:spPr bwMode="auto">
          <a:xfrm>
            <a:off x="781050" y="4102100"/>
            <a:ext cx="307022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1.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曲面、任意电场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40" name="Object 62"/>
          <p:cNvGraphicFramePr>
            <a:graphicFrameLocks noChangeAspect="1"/>
          </p:cNvGraphicFramePr>
          <p:nvPr/>
        </p:nvGraphicFramePr>
        <p:xfrm>
          <a:off x="4760912" y="4904580"/>
          <a:ext cx="2409825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3" name="Equation" r:id="rId5" imgW="779145" imgH="250825" progId="Equation.DSMT4">
                  <p:embed/>
                </p:oleObj>
              </mc:Choice>
              <mc:Fallback>
                <p:oleObj name="Equation" r:id="rId5" imgW="779145" imgH="250825" progId="Equation.DSMT4">
                  <p:embed/>
                  <p:pic>
                    <p:nvPicPr>
                      <p:cNvPr id="0" name="Object 6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60912" y="4904580"/>
                        <a:ext cx="2409825" cy="792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3043AB-81FD-4724-9014-6596765DD74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0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C9CA61-1567-4DE4-8CD9-726CE6818EF5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3" name="Rectangle 2"/>
          <p:cNvSpPr>
            <a:spLocks noChangeArrowheads="1"/>
          </p:cNvSpPr>
          <p:nvPr/>
        </p:nvSpPr>
        <p:spPr bwMode="auto">
          <a:xfrm>
            <a:off x="239713" y="287696"/>
            <a:ext cx="440372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3.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高斯定理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2870200" y="181903"/>
          <a:ext cx="2849563" cy="982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4" name="Equation" r:id="rId1" imgW="927100" imgH="315595" progId="Equation.DSMT4">
                  <p:embed/>
                </p:oleObj>
              </mc:Choice>
              <mc:Fallback>
                <p:oleObj name="Equation" r:id="rId1" imgW="927100" imgH="315595" progId="Equation.DSMT4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70200" y="181903"/>
                        <a:ext cx="2849563" cy="982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8" name="Rectangle 2"/>
          <p:cNvSpPr>
            <a:spLocks noChangeArrowheads="1"/>
          </p:cNvSpPr>
          <p:nvPr/>
        </p:nvSpPr>
        <p:spPr bwMode="auto">
          <a:xfrm>
            <a:off x="249847" y="3786430"/>
            <a:ext cx="4311650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 （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1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）均匀带电球面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823B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4860032" y="3455208"/>
          <a:ext cx="1844675" cy="1071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5" name="Equation" r:id="rId3" imgW="476250" imgH="244475" progId="Equation.DSMT4">
                  <p:embed/>
                </p:oleObj>
              </mc:Choice>
              <mc:Fallback>
                <p:oleObj name="Equation" r:id="rId3" imgW="476250" imgH="244475" progId="Equation.DSMT4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60032" y="3455208"/>
                        <a:ext cx="1844675" cy="1071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5179035" y="4354755"/>
          <a:ext cx="1050925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6" name="Equation" r:id="rId5" imgW="328295" imgH="141605" progId="Equation.DSMT4">
                  <p:embed/>
                </p:oleObj>
              </mc:Choice>
              <mc:Fallback>
                <p:oleObj name="Equation" r:id="rId5" imgW="328295" imgH="141605" progId="Equation.DSMT4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79035" y="4354755"/>
                        <a:ext cx="1050925" cy="473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Rectangle 2"/>
          <p:cNvSpPr>
            <a:spLocks noChangeArrowheads="1"/>
          </p:cNvSpPr>
          <p:nvPr/>
        </p:nvSpPr>
        <p:spPr bwMode="auto">
          <a:xfrm>
            <a:off x="3885222" y="3618155"/>
            <a:ext cx="1485900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&gt;</a:t>
            </a:r>
            <a:r>
              <a:rPr kumimoji="1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endParaRPr kumimoji="1" lang="zh-CN" altLang="en-US" sz="2800" b="1" i="1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2" name="Rectangle 2"/>
          <p:cNvSpPr>
            <a:spLocks noChangeArrowheads="1"/>
          </p:cNvSpPr>
          <p:nvPr/>
        </p:nvSpPr>
        <p:spPr bwMode="auto">
          <a:xfrm>
            <a:off x="3864585" y="4303955"/>
            <a:ext cx="1485900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&lt;</a:t>
            </a:r>
            <a:r>
              <a:rPr kumimoji="1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endParaRPr kumimoji="1" lang="zh-CN" altLang="en-US" sz="2800" b="1" i="1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3" name="Rectangle 2"/>
          <p:cNvSpPr>
            <a:spLocks noChangeArrowheads="1"/>
          </p:cNvSpPr>
          <p:nvPr/>
        </p:nvSpPr>
        <p:spPr bwMode="auto">
          <a:xfrm>
            <a:off x="378435" y="5024680"/>
            <a:ext cx="5995987" cy="4810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CC0000"/>
              </a:buClr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（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）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“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无限长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”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均匀带电线的电场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823B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74" name="Object 83"/>
          <p:cNvGraphicFramePr>
            <a:graphicFrameLocks noChangeAspect="1"/>
          </p:cNvGraphicFramePr>
          <p:nvPr/>
        </p:nvGraphicFramePr>
        <p:xfrm>
          <a:off x="6272822" y="4751630"/>
          <a:ext cx="1655763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7" name="公式" r:id="rId7" imgW="469900" imgH="250825" progId="Equation.3">
                  <p:embed/>
                </p:oleObj>
              </mc:Choice>
              <mc:Fallback>
                <p:oleObj name="公式" r:id="rId7" imgW="469900" imgH="250825" progId="Equation.3">
                  <p:embed/>
                  <p:pic>
                    <p:nvPicPr>
                      <p:cNvPr id="0" name="Object 8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72822" y="4751630"/>
                        <a:ext cx="1655763" cy="1028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272069" y="1301217"/>
            <a:ext cx="8471239" cy="1939635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</a:ln>
          <a:effectLst/>
        </p:spPr>
        <p:txBody>
          <a:bodyPr wrap="square" lIns="92075" tIns="46038" rIns="92075" bIns="46038">
            <a:spAutoFit/>
          </a:bodyPr>
          <a:lstStyle/>
          <a:p>
            <a:pPr lvl="0" defTabSz="7620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    利用高斯定理可以求具有对称性电场的场强，根据场的对称性选取高斯面！</a:t>
            </a:r>
            <a:endParaRPr kumimoji="1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  <a:sym typeface="Wingdings" panose="05000000000000000000" pitchFamily="2" charset="2"/>
            </a:endParaRPr>
          </a:p>
          <a:p>
            <a:pPr lvl="0" defTabSz="7620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    </a:t>
            </a:r>
            <a:r>
              <a:rPr kumimoji="1" lang="zh-CN" altLang="en-US" sz="24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sym typeface="Wingdings" panose="05000000000000000000" pitchFamily="2" charset="2"/>
              </a:rPr>
              <a:t>带电体球面</a:t>
            </a:r>
            <a:r>
              <a:rPr kumimoji="1" lang="en-US" altLang="zh-CN" sz="24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sym typeface="Wingdings" panose="05000000000000000000" pitchFamily="2" charset="2"/>
              </a:rPr>
              <a:t>——</a:t>
            </a:r>
            <a:r>
              <a:rPr kumimoji="1" lang="zh-CN" alt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sym typeface="Wingdings" panose="05000000000000000000" pitchFamily="2" charset="2"/>
              </a:rPr>
              <a:t>高斯面为球面</a:t>
            </a:r>
            <a:endParaRPr kumimoji="1" lang="en-US" altLang="zh-CN" sz="24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宋体" panose="02010600030101010101" pitchFamily="2" charset="-122"/>
              <a:sym typeface="Wingdings" panose="05000000000000000000" pitchFamily="2" charset="2"/>
            </a:endParaRPr>
          </a:p>
          <a:p>
            <a:pPr lvl="0" defTabSz="7620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sym typeface="Wingdings" panose="05000000000000000000" pitchFamily="2" charset="2"/>
              </a:rPr>
              <a:t>    </a:t>
            </a:r>
            <a:r>
              <a:rPr kumimoji="1" lang="zh-CN" altLang="en-US" sz="24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sym typeface="Wingdings" panose="05000000000000000000" pitchFamily="2" charset="2"/>
              </a:rPr>
              <a:t>带电体为圆柱面、圆柱体、长直导线、面对称</a:t>
            </a:r>
            <a:endParaRPr kumimoji="1" lang="en-US" altLang="zh-CN" sz="2400" b="1" dirty="0">
              <a:solidFill>
                <a:srgbClr val="0000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宋体" panose="02010600030101010101" pitchFamily="2" charset="-122"/>
              <a:sym typeface="Wingdings" panose="05000000000000000000" pitchFamily="2" charset="2"/>
            </a:endParaRPr>
          </a:p>
          <a:p>
            <a:pPr lvl="0" defTabSz="7620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sym typeface="Wingdings" panose="05000000000000000000" pitchFamily="2" charset="2"/>
              </a:rPr>
              <a:t>                                   ——</a:t>
            </a:r>
            <a:r>
              <a:rPr kumimoji="1" lang="zh-CN" alt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sym typeface="Wingdings" panose="05000000000000000000" pitchFamily="2" charset="2"/>
              </a:rPr>
              <a:t>高斯面为圆柱面</a:t>
            </a:r>
            <a:endParaRPr kumimoji="1" lang="zh-CN" altLang="en-US" sz="24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E0E0F5-C5EB-493B-8ABE-BB96F490BE3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1435451" y="144765"/>
            <a:ext cx="5812398" cy="75713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  </a:t>
            </a:r>
            <a:r>
              <a:rPr kumimoji="1" lang="zh-CN" altLang="en-US" sz="3600" b="1" i="0" u="none" strike="noStrike" kern="1200" cap="none" spc="0" normalizeH="0" baseline="0" noProof="0" smtClean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物</a:t>
            </a: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理考试计算机阅卷</a:t>
            </a:r>
            <a:endParaRPr kumimoji="1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3037" y="1033305"/>
            <a:ext cx="68407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携带</a:t>
            </a:r>
            <a:r>
              <a:rPr lang="en-US" altLang="zh-CN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2B</a:t>
            </a:r>
            <a:r>
              <a:rPr lang="zh-CN" altLang="en-US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铅笔、橡皮、小刀；</a:t>
            </a:r>
            <a:endParaRPr lang="en-US" altLang="zh-CN" sz="2400" b="1" kern="1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五角星 13"/>
          <p:cNvSpPr>
            <a:spLocks noChangeAspect="1"/>
          </p:cNvSpPr>
          <p:nvPr/>
        </p:nvSpPr>
        <p:spPr bwMode="auto">
          <a:xfrm>
            <a:off x="827584" y="1268638"/>
            <a:ext cx="274320" cy="274320"/>
          </a:xfrm>
          <a:prstGeom prst="star5">
            <a:avLst/>
          </a:prstGeom>
          <a:solidFill>
            <a:srgbClr val="00B050"/>
          </a:solidFill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1" lang="zh-CN" altLang="en-US" sz="3200" b="0" i="0" u="none" strike="noStrike" cap="none" normalizeH="0" baseline="0">
              <a:ln>
                <a:noFill/>
              </a:ln>
              <a:solidFill>
                <a:srgbClr val="0000FF"/>
              </a:solidFill>
              <a:effectLst/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75656" y="2104796"/>
            <a:ext cx="6840760" cy="1684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个人信息、</a:t>
            </a:r>
            <a:r>
              <a:rPr lang="zh-CN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选择题必须使用</a:t>
            </a:r>
            <a:r>
              <a:rPr lang="en-US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2B</a:t>
            </a:r>
            <a:r>
              <a:rPr lang="zh-CN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铅笔填涂，填涂时要求</a:t>
            </a:r>
            <a:r>
              <a:rPr lang="zh-CN" altLang="zh-CN" sz="24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涂满、均匀、干净，不要超出框</a:t>
            </a:r>
            <a:r>
              <a:rPr lang="zh-CN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，修改时用橡皮擦干净；</a:t>
            </a:r>
            <a:endParaRPr lang="zh-CN" altLang="zh-CN" sz="24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475656" y="1556792"/>
            <a:ext cx="6840760" cy="559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答题卡答题；</a:t>
            </a:r>
            <a:endParaRPr lang="en-US" altLang="zh-CN" sz="2400" b="1" kern="1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五角星 16"/>
          <p:cNvSpPr>
            <a:spLocks noChangeAspect="1"/>
          </p:cNvSpPr>
          <p:nvPr/>
        </p:nvSpPr>
        <p:spPr bwMode="auto">
          <a:xfrm>
            <a:off x="824905" y="1798595"/>
            <a:ext cx="274320" cy="274320"/>
          </a:xfrm>
          <a:prstGeom prst="star5">
            <a:avLst/>
          </a:prstGeom>
          <a:solidFill>
            <a:srgbClr val="00B050"/>
          </a:solidFill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1" lang="zh-CN" altLang="en-US" sz="3200" b="0" i="0" u="none" strike="noStrike" cap="none" normalizeH="0" baseline="0">
              <a:ln>
                <a:noFill/>
              </a:ln>
              <a:solidFill>
                <a:srgbClr val="0000FF"/>
              </a:solidFill>
              <a:effectLst/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475656" y="3645024"/>
            <a:ext cx="6840760" cy="1684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4.</a:t>
            </a:r>
            <a:r>
              <a:rPr lang="zh-CN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非选择题必须使用黑色墨水的钢笔或签字笔，在各题目的</a:t>
            </a:r>
            <a:r>
              <a:rPr lang="zh-CN" altLang="zh-CN" sz="24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答题区域内作答</a:t>
            </a:r>
            <a:r>
              <a:rPr lang="zh-CN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，超出答题区域书写的答案无效；</a:t>
            </a:r>
            <a:endParaRPr lang="zh-CN" altLang="zh-CN" sz="24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9" name="五角星 18"/>
          <p:cNvSpPr>
            <a:spLocks noChangeAspect="1"/>
          </p:cNvSpPr>
          <p:nvPr/>
        </p:nvSpPr>
        <p:spPr bwMode="auto">
          <a:xfrm>
            <a:off x="824905" y="2276872"/>
            <a:ext cx="274320" cy="274320"/>
          </a:xfrm>
          <a:prstGeom prst="star5">
            <a:avLst/>
          </a:prstGeom>
          <a:solidFill>
            <a:srgbClr val="00B050"/>
          </a:solidFill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1" lang="zh-CN" altLang="en-US" sz="3200" b="0" i="0" u="none" strike="noStrike" cap="none" normalizeH="0" baseline="0">
              <a:ln>
                <a:noFill/>
              </a:ln>
              <a:solidFill>
                <a:srgbClr val="0000FF"/>
              </a:solidFill>
              <a:effectLst/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43037" y="5299561"/>
            <a:ext cx="6840760" cy="576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b="1" kern="100" dirty="0">
                <a:latin typeface="宋体" panose="02010600030101010101" pitchFamily="2" charset="-122"/>
                <a:ea typeface="宋体" panose="02010600030101010101" pitchFamily="2" charset="-122"/>
              </a:rPr>
              <a:t>5.</a:t>
            </a:r>
            <a:r>
              <a:rPr lang="zh-CN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保持答题</a:t>
            </a:r>
            <a:r>
              <a:rPr lang="en-US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zh-CN" sz="24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纸面清洁，不要折叠、不要弄皱</a:t>
            </a:r>
            <a:r>
              <a:rPr lang="zh-CN" altLang="zh-CN" sz="2400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2" name="五角星 21"/>
          <p:cNvSpPr>
            <a:spLocks noChangeAspect="1"/>
          </p:cNvSpPr>
          <p:nvPr/>
        </p:nvSpPr>
        <p:spPr bwMode="auto">
          <a:xfrm>
            <a:off x="824905" y="3773230"/>
            <a:ext cx="274320" cy="274320"/>
          </a:xfrm>
          <a:prstGeom prst="star5">
            <a:avLst/>
          </a:prstGeom>
          <a:solidFill>
            <a:srgbClr val="00B050"/>
          </a:solidFill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1" lang="zh-CN" altLang="en-US" sz="3200" b="0" i="0" u="none" strike="noStrike" cap="none" normalizeH="0" baseline="0">
              <a:ln>
                <a:noFill/>
              </a:ln>
              <a:solidFill>
                <a:srgbClr val="0000FF"/>
              </a:solidFill>
              <a:effectLst/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3" name="五角星 22"/>
          <p:cNvSpPr>
            <a:spLocks noChangeAspect="1"/>
          </p:cNvSpPr>
          <p:nvPr/>
        </p:nvSpPr>
        <p:spPr bwMode="auto">
          <a:xfrm>
            <a:off x="824905" y="5497194"/>
            <a:ext cx="274320" cy="274320"/>
          </a:xfrm>
          <a:prstGeom prst="star5">
            <a:avLst/>
          </a:prstGeom>
          <a:solidFill>
            <a:srgbClr val="00B050"/>
          </a:solidFill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1" lang="zh-CN" altLang="en-US" sz="3200" b="0" i="0" u="none" strike="noStrike" cap="none" normalizeH="0" baseline="0">
              <a:ln>
                <a:noFill/>
              </a:ln>
              <a:solidFill>
                <a:srgbClr val="0000FF"/>
              </a:solidFill>
              <a:effectLst/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0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fld id="{E3C9CA61-1567-4DE4-8CD9-726CE6818EF5}" type="slidenum">
              <a:rPr kumimoji="0" lang="en-US" altLang="zh-CN" sz="1400" b="0" smtClean="0">
                <a:solidFill>
                  <a:srgbClr val="000000"/>
                </a:solidFill>
                <a:latin typeface="Arial" panose="020B0604020202020204" pitchFamily="34" charset="0"/>
              </a:rPr>
            </a:fld>
            <a:endParaRPr kumimoji="0" lang="en-US" altLang="zh-CN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7" name="Rectangle 2"/>
          <p:cNvSpPr>
            <a:spLocks noChangeArrowheads="1"/>
          </p:cNvSpPr>
          <p:nvPr/>
        </p:nvSpPr>
        <p:spPr bwMode="auto">
          <a:xfrm>
            <a:off x="288527" y="307984"/>
            <a:ext cx="6548437" cy="4810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CC0000"/>
              </a:buClr>
              <a:defRPr/>
            </a:pPr>
            <a:r>
              <a:rPr kumimoji="1" lang="zh-CN" altLang="en-US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kumimoji="1" lang="en-US" altLang="zh-CN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3</a:t>
            </a:r>
            <a:r>
              <a:rPr kumimoji="1" lang="zh-CN" altLang="en-US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）</a:t>
            </a:r>
            <a:r>
              <a:rPr kumimoji="1" lang="en-US" altLang="zh-CN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“</a:t>
            </a:r>
            <a:r>
              <a:rPr kumimoji="1" lang="zh-CN" altLang="en-US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无限长</a:t>
            </a:r>
            <a:r>
              <a:rPr kumimoji="1" lang="zh-CN" altLang="en-US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”</a:t>
            </a:r>
            <a:r>
              <a:rPr kumimoji="1" lang="zh-CN" altLang="en-US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均匀带电圆柱面的电场</a:t>
            </a:r>
            <a:endParaRPr kumimoji="1" lang="zh-CN" altLang="en-US" sz="2800" b="1" dirty="0">
              <a:solidFill>
                <a:srgbClr val="00823B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graphicFrame>
        <p:nvGraphicFramePr>
          <p:cNvPr id="7" name="对象 6"/>
          <p:cNvGraphicFramePr/>
          <p:nvPr/>
        </p:nvGraphicFramePr>
        <p:xfrm>
          <a:off x="6422627" y="974734"/>
          <a:ext cx="1022350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9" name="Equation" r:id="rId1" imgW="328295" imgH="141605" progId="Equation.DSMT4">
                  <p:embed/>
                </p:oleObj>
              </mc:Choice>
              <mc:Fallback>
                <p:oleObj name="Equation" r:id="rId1" imgW="328295" imgH="141605" progId="Equation.DSMT4">
                  <p:embed/>
                  <p:pic>
                    <p:nvPicPr>
                      <p:cNvPr id="0" name="图片 15388"/>
                      <p:cNvPicPr>
                        <a:picLocks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22627" y="974734"/>
                        <a:ext cx="1022350" cy="461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83"/>
          <p:cNvGraphicFramePr>
            <a:graphicFrameLocks noChangeAspect="1"/>
          </p:cNvGraphicFramePr>
          <p:nvPr/>
        </p:nvGraphicFramePr>
        <p:xfrm>
          <a:off x="2952352" y="692159"/>
          <a:ext cx="1655762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0" name="公式" r:id="rId3" imgW="469900" imgH="250825" progId="Equation.3">
                  <p:embed/>
                </p:oleObj>
              </mc:Choice>
              <mc:Fallback>
                <p:oleObj name="公式" r:id="rId3" imgW="469900" imgH="250825" progId="Equation.3">
                  <p:embed/>
                  <p:pic>
                    <p:nvPicPr>
                      <p:cNvPr id="0" name="图片 1538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52352" y="692159"/>
                        <a:ext cx="1655762" cy="1028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"/>
          <p:cNvSpPr>
            <a:spLocks noChangeArrowheads="1"/>
          </p:cNvSpPr>
          <p:nvPr/>
        </p:nvSpPr>
        <p:spPr bwMode="auto">
          <a:xfrm>
            <a:off x="1825227" y="944571"/>
            <a:ext cx="1485900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defTabSz="7620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r>
              <a:rPr kumimoji="1" lang="en-US" altLang="zh-CN" sz="28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&gt;</a:t>
            </a:r>
            <a:r>
              <a:rPr kumimoji="1" lang="en-US" altLang="zh-CN" sz="2800" b="1" i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endParaRPr kumimoji="1" lang="zh-CN" altLang="en-US" sz="2800" b="1" i="1" dirty="0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5138339" y="952509"/>
            <a:ext cx="1485900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defTabSz="7620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r>
              <a:rPr kumimoji="1" lang="en-US" altLang="zh-CN" sz="28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&lt;</a:t>
            </a:r>
            <a:r>
              <a:rPr kumimoji="1" lang="en-US" altLang="zh-CN" sz="2800" b="1" i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endParaRPr kumimoji="1" lang="zh-CN" altLang="en-US" sz="2800" b="1" i="1" dirty="0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5" name="对象 24"/>
          <p:cNvGraphicFramePr>
            <a:graphicFrameLocks noChangeAspect="1"/>
          </p:cNvGraphicFramePr>
          <p:nvPr/>
        </p:nvGraphicFramePr>
        <p:xfrm>
          <a:off x="2949177" y="2117734"/>
          <a:ext cx="12271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1" name="公式" r:id="rId5" imgW="340995" imgH="257810" progId="Equation.3">
                  <p:embed/>
                </p:oleObj>
              </mc:Choice>
              <mc:Fallback>
                <p:oleObj name="公式" r:id="rId5" imgW="340995" imgH="257810" progId="Equation.3">
                  <p:embed/>
                  <p:pic>
                    <p:nvPicPr>
                      <p:cNvPr id="0" name="图片 1539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49177" y="2117734"/>
                        <a:ext cx="1227137" cy="930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2"/>
          <p:cNvSpPr>
            <a:spLocks noChangeArrowheads="1"/>
          </p:cNvSpPr>
          <p:nvPr/>
        </p:nvSpPr>
        <p:spPr bwMode="auto">
          <a:xfrm>
            <a:off x="4462064" y="2314584"/>
            <a:ext cx="3127375" cy="5365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CC0000"/>
              </a:buClr>
              <a:defRPr/>
            </a:pPr>
            <a:r>
              <a:rPr kumimoji="1" lang="zh-CN" altLang="en-US" sz="3200" b="1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垂直</a:t>
            </a:r>
            <a:r>
              <a:rPr kumimoji="1" lang="zh-CN" altLang="en-US" sz="3200" b="1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板</a:t>
            </a:r>
            <a:r>
              <a:rPr kumimoji="1" lang="zh-CN" altLang="en-US" sz="3200" b="1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面</a:t>
            </a:r>
            <a:endParaRPr kumimoji="1" lang="zh-CN" altLang="en-US" sz="3200" b="1" dirty="0">
              <a:solidFill>
                <a:srgbClr val="333399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27" name="Rectangle 22"/>
          <p:cNvSpPr>
            <a:spLocks noChangeArrowheads="1"/>
          </p:cNvSpPr>
          <p:nvPr/>
        </p:nvSpPr>
        <p:spPr bwMode="auto">
          <a:xfrm>
            <a:off x="285352" y="1660534"/>
            <a:ext cx="6997700" cy="48101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CC0000"/>
              </a:buClr>
              <a:defRPr/>
            </a:pPr>
            <a:r>
              <a:rPr kumimoji="1" lang="zh-CN" altLang="en-US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4</a:t>
            </a:r>
            <a:r>
              <a:rPr kumimoji="1" lang="zh-CN" altLang="en-US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</a:t>
            </a:r>
            <a:r>
              <a:rPr kumimoji="1" lang="en-US" altLang="zh-CN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 “</a:t>
            </a:r>
            <a:r>
              <a:rPr kumimoji="1" lang="zh-CN" altLang="en-US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无限大”均匀带电平面的电场（</a:t>
            </a:r>
            <a:r>
              <a:rPr kumimoji="1" lang="en-US" altLang="zh-CN" sz="2800" b="1" i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Symbol" panose="05050102010706020507" pitchFamily="18" charset="2"/>
                <a:ea typeface="楷体_GB2312" panose="02010609030101010101" pitchFamily="49" charset="-122"/>
                <a:cs typeface="Times New Roman" panose="02020603050405020304" pitchFamily="18" charset="0"/>
              </a:rPr>
              <a:t>s</a:t>
            </a:r>
            <a:r>
              <a:rPr kumimoji="1" lang="zh-CN" altLang="en-US" sz="2800" b="1" dirty="0"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</a:t>
            </a:r>
            <a:endParaRPr kumimoji="1" lang="zh-CN" altLang="en-US" sz="2800" b="1" dirty="0">
              <a:solidFill>
                <a:srgbClr val="00823B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4" name="灯片编号占位符 4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F4E36F8-76B0-4A4C-8C80-AAC9BF25D2B6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254000" y="254000"/>
            <a:ext cx="5157788" cy="5857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四、静电场的环路定理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0550" y="2051050"/>
            <a:ext cx="5761038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2.  </a:t>
            </a:r>
            <a:r>
              <a:rPr kumimoji="1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a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点的电势能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16" name="Object 20"/>
          <p:cNvGraphicFramePr>
            <a:graphicFrameLocks noChangeAspect="1"/>
          </p:cNvGraphicFramePr>
          <p:nvPr/>
        </p:nvGraphicFramePr>
        <p:xfrm>
          <a:off x="3778250" y="1884362"/>
          <a:ext cx="3267075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1" name="Equation" r:id="rId1" imgW="1062355" imgH="276860" progId="Equation.DSMT4">
                  <p:embed/>
                </p:oleObj>
              </mc:Choice>
              <mc:Fallback>
                <p:oleObj name="Equation" r:id="rId1" imgW="1062355" imgH="276860" progId="Equation.DSMT4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78250" y="1884362"/>
                        <a:ext cx="3267075" cy="857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26"/>
          <p:cNvGraphicFramePr/>
          <p:nvPr/>
        </p:nvGraphicFramePr>
        <p:xfrm>
          <a:off x="4027488" y="984250"/>
          <a:ext cx="2136775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2" name="Equation" r:id="rId3" imgW="682625" imgH="250825" progId="Equation.DSMT4">
                  <p:embed/>
                </p:oleObj>
              </mc:Choice>
              <mc:Fallback>
                <p:oleObj name="Equation" r:id="rId3" imgW="682625" imgH="250825" progId="Equation.DSMT4">
                  <p:embed/>
                  <p:pic>
                    <p:nvPicPr>
                      <p:cNvPr id="0" name="Object 26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27488" y="984250"/>
                        <a:ext cx="2136775" cy="790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/>
          <p:nvPr/>
        </p:nvGraphicFramePr>
        <p:xfrm>
          <a:off x="3711575" y="2601913"/>
          <a:ext cx="3154363" cy="1008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3" name="Equation" r:id="rId5" imgW="862965" imgH="231775" progId="Equation.DSMT4">
                  <p:embed/>
                </p:oleObj>
              </mc:Choice>
              <mc:Fallback>
                <p:oleObj name="Equation" r:id="rId5" imgW="862965" imgH="231775" progId="Equation.DSMT4">
                  <p:embed/>
                  <p:pic>
                    <p:nvPicPr>
                      <p:cNvPr id="0" name="对象 19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1575" y="2601913"/>
                        <a:ext cx="3154363" cy="10080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6"/>
          <p:cNvSpPr>
            <a:spLocks noChangeArrowheads="1"/>
          </p:cNvSpPr>
          <p:nvPr/>
        </p:nvSpPr>
        <p:spPr bwMode="auto">
          <a:xfrm>
            <a:off x="590550" y="2843213"/>
            <a:ext cx="5761038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3</a:t>
            </a:r>
            <a:r>
              <a:rPr kumimoji="1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.  a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点的电势：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2" name="Object 6"/>
          <p:cNvGraphicFramePr>
            <a:graphicFrameLocks noChangeAspect="1"/>
          </p:cNvGraphicFramePr>
          <p:nvPr/>
        </p:nvGraphicFramePr>
        <p:xfrm>
          <a:off x="4175125" y="3622675"/>
          <a:ext cx="3165475" cy="94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4" name="Equation" r:id="rId7" imgW="766445" imgH="186690" progId="Equation.DSMT4">
                  <p:embed/>
                </p:oleObj>
              </mc:Choice>
              <mc:Fallback>
                <p:oleObj name="Equation" r:id="rId7" imgW="766445" imgH="186690" progId="Equation.DSMT4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75125" y="3622675"/>
                        <a:ext cx="3165475" cy="944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7"/>
          <p:cNvGraphicFramePr>
            <a:graphicFrameLocks noChangeAspect="1"/>
          </p:cNvGraphicFramePr>
          <p:nvPr/>
        </p:nvGraphicFramePr>
        <p:xfrm>
          <a:off x="4252913" y="4630738"/>
          <a:ext cx="2851150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5" name="Equation" r:id="rId9" imgW="734060" imgH="116205" progId="Equation.DSMT4">
                  <p:embed/>
                </p:oleObj>
              </mc:Choice>
              <mc:Fallback>
                <p:oleObj name="Equation" r:id="rId9" imgW="734060" imgH="116205" progId="Equation.DSMT4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52913" y="4630738"/>
                        <a:ext cx="2851150" cy="654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785813" y="3832225"/>
            <a:ext cx="4430712" cy="523875"/>
          </a:xfrm>
          <a:prstGeom prst="rect">
            <a:avLst/>
          </a:prstGeom>
          <a:noFill/>
          <a:ln w="12700" algn="ctr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>
            <a:lvl1pPr defTabSz="76200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7620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7620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just" defTabSz="7620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(1)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电势差（电压）：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823B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5" name="Text Box 14"/>
          <p:cNvSpPr txBox="1">
            <a:spLocks noChangeArrowheads="1"/>
          </p:cNvSpPr>
          <p:nvPr/>
        </p:nvSpPr>
        <p:spPr bwMode="auto">
          <a:xfrm>
            <a:off x="804863" y="4630738"/>
            <a:ext cx="3486150" cy="523875"/>
          </a:xfrm>
          <a:prstGeom prst="rect">
            <a:avLst/>
          </a:prstGeom>
          <a:noFill/>
          <a:ln w="12700" algn="ctr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>
            <a:lvl1pPr defTabSz="762000"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7620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7620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7620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7620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just" defTabSz="7620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(2)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电场力的功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: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823B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600075" y="1087438"/>
            <a:ext cx="5157788" cy="5222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1.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静电场的环流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27" name="Rectangle 3"/>
          <p:cNvSpPr>
            <a:spLocks noChangeArrowheads="1"/>
          </p:cNvSpPr>
          <p:nvPr/>
        </p:nvSpPr>
        <p:spPr bwMode="auto">
          <a:xfrm>
            <a:off x="6721154" y="1087438"/>
            <a:ext cx="2043113" cy="5222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保守力场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8" name="灯片编号占位符 4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C39204-1A21-4EEF-BF68-B9825575C8D7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327025" y="723900"/>
            <a:ext cx="444182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66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点电荷电场中的电势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66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7" name="Object 9"/>
          <p:cNvGraphicFramePr>
            <a:graphicFrameLocks noChangeAspect="1"/>
          </p:cNvGraphicFramePr>
          <p:nvPr/>
        </p:nvGraphicFramePr>
        <p:xfrm>
          <a:off x="4151313" y="346075"/>
          <a:ext cx="1122362" cy="1055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3" name="Equation" r:id="rId1" imgW="360680" imgH="334645" progId="Equation.DSMT4">
                  <p:embed/>
                </p:oleObj>
              </mc:Choice>
              <mc:Fallback>
                <p:oleObj name="Equation" r:id="rId1" imgW="360680" imgH="334645" progId="Equation.DSMT4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51313" y="346075"/>
                        <a:ext cx="1122362" cy="1055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3376613" y="4759009"/>
          <a:ext cx="1122362" cy="1154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4" name="Equation" r:id="rId3" imgW="367030" imgH="373380" progId="Equation.DSMT4">
                  <p:embed/>
                </p:oleObj>
              </mc:Choice>
              <mc:Fallback>
                <p:oleObj name="Equation" r:id="rId3" imgW="367030" imgH="373380" progId="Equation.DSMT4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76613" y="4759009"/>
                        <a:ext cx="1122362" cy="1154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311525" y="3884296"/>
          <a:ext cx="1254125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5" name="Equation" r:id="rId5" imgW="405765" imgH="373380" progId="Equation.DSMT4">
                  <p:embed/>
                </p:oleObj>
              </mc:Choice>
              <mc:Fallback>
                <p:oleObj name="Equation" r:id="rId5" imgW="405765" imgH="373380" progId="Equation.DSMT4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11525" y="3884296"/>
                        <a:ext cx="1254125" cy="1155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2114706" y="4273531"/>
          <a:ext cx="990288" cy="428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6" name="Equation" r:id="rId7" imgW="9144000" imgH="3962400" progId="Equation.DSMT4">
                  <p:embed/>
                </p:oleObj>
              </mc:Choice>
              <mc:Fallback>
                <p:oleObj name="Equation" r:id="rId7" imgW="9144000" imgH="3962400" progId="Equation.DSMT4">
                  <p:embed/>
                  <p:pic>
                    <p:nvPicPr>
                      <p:cNvPr id="0" name="对象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4706" y="4273531"/>
                        <a:ext cx="990288" cy="428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2114550" y="5149534"/>
          <a:ext cx="990600" cy="428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7" name="公式" r:id="rId9" imgW="219075" imgH="71120" progId="Equation.3">
                  <p:embed/>
                </p:oleObj>
              </mc:Choice>
              <mc:Fallback>
                <p:oleObj name="公式" r:id="rId9" imgW="219075" imgH="71120" progId="Equation.3">
                  <p:embed/>
                  <p:pic>
                    <p:nvPicPr>
                      <p:cNvPr id="0" name="对象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4550" y="5149534"/>
                        <a:ext cx="990600" cy="428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8"/>
          <p:cNvSpPr>
            <a:spLocks noChangeArrowheads="1"/>
          </p:cNvSpPr>
          <p:nvPr/>
        </p:nvSpPr>
        <p:spPr bwMode="auto">
          <a:xfrm>
            <a:off x="600075" y="3645024"/>
            <a:ext cx="7037504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900CC"/>
                </a:solidFill>
                <a:effectLst/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记住：均匀带电球面在其内外产生的电势：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9900CC"/>
              </a:solidFill>
              <a:effectLst/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19" name="Rectangle 25"/>
          <p:cNvSpPr>
            <a:spLocks noChangeArrowheads="1"/>
          </p:cNvSpPr>
          <p:nvPr/>
        </p:nvSpPr>
        <p:spPr bwMode="auto">
          <a:xfrm>
            <a:off x="609600" y="2780928"/>
            <a:ext cx="4153381" cy="480774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连续带电体电场中的电势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1" name="Object 28"/>
          <p:cNvGraphicFramePr/>
          <p:nvPr/>
        </p:nvGraphicFramePr>
        <p:xfrm>
          <a:off x="4959158" y="2475215"/>
          <a:ext cx="2309812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8" name="Equation" r:id="rId11" imgW="746760" imgH="334645" progId="Equation.DSMT4">
                  <p:embed/>
                </p:oleObj>
              </mc:Choice>
              <mc:Fallback>
                <p:oleObj name="Equation" r:id="rId11" imgW="746760" imgH="334645" progId="Equation.DSMT4">
                  <p:embed/>
                  <p:pic>
                    <p:nvPicPr>
                      <p:cNvPr id="0" name="Object 28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59158" y="2475215"/>
                        <a:ext cx="2309812" cy="1092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49"/>
          <p:cNvGraphicFramePr/>
          <p:nvPr/>
        </p:nvGraphicFramePr>
        <p:xfrm>
          <a:off x="5135679" y="1197769"/>
          <a:ext cx="2511425" cy="887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9" name="Equation" r:id="rId13" imgW="624840" imgH="199390" progId="Equation.DSMT4">
                  <p:embed/>
                </p:oleObj>
              </mc:Choice>
              <mc:Fallback>
                <p:oleObj name="Equation" r:id="rId13" imgW="624840" imgH="199390" progId="Equation.DSMT4">
                  <p:embed/>
                  <p:pic>
                    <p:nvPicPr>
                      <p:cNvPr id="0" name="Object 49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35679" y="1197769"/>
                        <a:ext cx="2511425" cy="887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53"/>
          <p:cNvSpPr>
            <a:spLocks noChangeArrowheads="1"/>
          </p:cNvSpPr>
          <p:nvPr/>
        </p:nvSpPr>
        <p:spPr bwMode="auto">
          <a:xfrm>
            <a:off x="133350" y="61913"/>
            <a:ext cx="3514725" cy="5857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  <a:sym typeface="Wingdings" panose="05000000000000000000" pitchFamily="2" charset="2"/>
              </a:rPr>
              <a:t>4. 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电势计算</a:t>
            </a:r>
            <a:endParaRPr kumimoji="1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27" name="Rectangle 54"/>
          <p:cNvSpPr>
            <a:spLocks noChangeArrowheads="1"/>
          </p:cNvSpPr>
          <p:nvPr/>
        </p:nvSpPr>
        <p:spPr bwMode="auto">
          <a:xfrm>
            <a:off x="111125" y="1401763"/>
            <a:ext cx="487521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）利用电势的定义求电势 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823B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8" name="Rectangle 8"/>
          <p:cNvSpPr>
            <a:spLocks noChangeArrowheads="1"/>
          </p:cNvSpPr>
          <p:nvPr/>
        </p:nvSpPr>
        <p:spPr bwMode="auto">
          <a:xfrm>
            <a:off x="107950" y="2095500"/>
            <a:ext cx="52355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）应用电势叠加原理求电势 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823B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2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AD0EA4A-8BA1-422E-A2B9-082C7F46A818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aphicFrame>
        <p:nvGraphicFramePr>
          <p:cNvPr id="11" name="Object 27"/>
          <p:cNvGraphicFramePr/>
          <p:nvPr/>
        </p:nvGraphicFramePr>
        <p:xfrm>
          <a:off x="3382963" y="460375"/>
          <a:ext cx="2187575" cy="107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1" name="Equation" r:id="rId1" imgW="695325" imgH="340995" progId="Equation.DSMT4">
                  <p:embed/>
                </p:oleObj>
              </mc:Choice>
              <mc:Fallback>
                <p:oleObj name="Equation" r:id="rId1" imgW="695325" imgH="340995" progId="Equation.DSMT4">
                  <p:embed/>
                  <p:pic>
                    <p:nvPicPr>
                      <p:cNvPr id="0" name="Object 27"/>
                      <p:cNvPicPr>
                        <a:picLocks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82963" y="460375"/>
                        <a:ext cx="2187575" cy="1076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31"/>
          <p:cNvSpPr>
            <a:spLocks noChangeArrowheads="1"/>
          </p:cNvSpPr>
          <p:nvPr/>
        </p:nvSpPr>
        <p:spPr bwMode="auto">
          <a:xfrm>
            <a:off x="654050" y="727075"/>
            <a:ext cx="261937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1.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带电体的能量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13" name="Rectangle 31"/>
          <p:cNvSpPr>
            <a:spLocks noChangeArrowheads="1"/>
          </p:cNvSpPr>
          <p:nvPr/>
        </p:nvSpPr>
        <p:spPr bwMode="auto">
          <a:xfrm>
            <a:off x="685800" y="1398588"/>
            <a:ext cx="2257425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2.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电场的能量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14" name="Object 5"/>
          <p:cNvGraphicFramePr>
            <a:graphicFrameLocks noChangeAspect="1"/>
          </p:cNvGraphicFramePr>
          <p:nvPr/>
        </p:nvGraphicFramePr>
        <p:xfrm>
          <a:off x="2035175" y="2820988"/>
          <a:ext cx="1816100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2" name="Equation" r:id="rId3" imgW="592455" imgH="302895" progId="Equation.DSMT4">
                  <p:embed/>
                </p:oleObj>
              </mc:Choice>
              <mc:Fallback>
                <p:oleObj name="Equation" r:id="rId3" imgW="592455" imgH="302895" progId="Equation.DSMT4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35175" y="2820988"/>
                        <a:ext cx="1816100" cy="923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8"/>
          <p:cNvGraphicFramePr>
            <a:graphicFrameLocks noChangeAspect="1"/>
          </p:cNvGraphicFramePr>
          <p:nvPr/>
        </p:nvGraphicFramePr>
        <p:xfrm>
          <a:off x="1573213" y="2020888"/>
          <a:ext cx="2344737" cy="792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3" name="Equation" r:id="rId5" imgW="760095" imgH="257810" progId="Equation.DSMT4">
                  <p:embed/>
                </p:oleObj>
              </mc:Choice>
              <mc:Fallback>
                <p:oleObj name="Equation" r:id="rId5" imgW="760095" imgH="25781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73213" y="2020888"/>
                        <a:ext cx="2344737" cy="792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31"/>
          <p:cNvSpPr>
            <a:spLocks noChangeArrowheads="1"/>
          </p:cNvSpPr>
          <p:nvPr/>
        </p:nvSpPr>
        <p:spPr bwMode="auto">
          <a:xfrm>
            <a:off x="125413" y="6350"/>
            <a:ext cx="2710678" cy="5238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五、电场的能量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25" name="Rectangle 31"/>
          <p:cNvSpPr>
            <a:spLocks noChangeArrowheads="1"/>
          </p:cNvSpPr>
          <p:nvPr/>
        </p:nvSpPr>
        <p:spPr bwMode="auto">
          <a:xfrm>
            <a:off x="4048125" y="3021013"/>
            <a:ext cx="3429000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——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电场的能量密度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6" name="灯片编号占位符 4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E145788-4A5E-4829-81DC-1C7F5773F777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8" name="Group 3"/>
          <p:cNvGrpSpPr/>
          <p:nvPr/>
        </p:nvGrpSpPr>
        <p:grpSpPr bwMode="auto">
          <a:xfrm>
            <a:off x="349250" y="1627188"/>
            <a:ext cx="8509000" cy="647700"/>
            <a:chOff x="555" y="1998"/>
            <a:chExt cx="2003" cy="423"/>
          </a:xfrm>
        </p:grpSpPr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555" y="1998"/>
              <a:ext cx="2003" cy="42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lIns="92075" tIns="46038" rIns="92075" bIns="46038">
              <a:spAutoFit/>
            </a:bodyPr>
            <a:lstStyle/>
            <a:p>
              <a:pPr marL="0" marR="0" lvl="0" indent="0" algn="just" defTabSz="7620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楷体_GB2312" panose="02010609030101010101" pitchFamily="49" charset="-122"/>
                  <a:cs typeface="+mn-cs"/>
                </a:rPr>
                <a:t>（</a:t>
              </a:r>
              <a:r>
                <a:rPr kumimoji="1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楷体_GB2312" panose="02010609030101010101" pitchFamily="49" charset="-122"/>
                  <a:cs typeface="+mn-cs"/>
                </a:rPr>
                <a:t>1</a:t>
              </a:r>
              <a:r>
                <a:rPr kumimoji="1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楷体_GB2312" panose="02010609030101010101" pitchFamily="49" charset="-122"/>
                  <a:cs typeface="+mn-cs"/>
                </a:rPr>
                <a:t>）导体内部       </a:t>
              </a:r>
              <a:r>
                <a:rPr kumimoji="1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楷体_GB2312" panose="02010609030101010101" pitchFamily="49" charset="-122"/>
                  <a:cs typeface="+mn-cs"/>
                </a:rPr>
                <a:t>    ，</a:t>
              </a:r>
              <a:r>
                <a:rPr kumimoji="1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楷体_GB2312" panose="02010609030101010101" pitchFamily="49" charset="-122"/>
                  <a:cs typeface="+mn-cs"/>
                </a:rPr>
                <a:t>整个导体是等势体；</a:t>
              </a:r>
              <a:endPara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endParaRPr>
            </a:p>
          </p:txBody>
        </p:sp>
        <p:graphicFrame>
          <p:nvGraphicFramePr>
            <p:cNvPr id="95246" name="Object 5"/>
            <p:cNvGraphicFramePr/>
            <p:nvPr/>
          </p:nvGraphicFramePr>
          <p:xfrm>
            <a:off x="1237" y="2050"/>
            <a:ext cx="198" cy="31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76" name="公式" r:id="rId1" imgW="231775" imgH="102870" progId="Equation.3">
                    <p:embed/>
                  </p:oleObj>
                </mc:Choice>
                <mc:Fallback>
                  <p:oleObj name="公式" r:id="rId1" imgW="231775" imgH="102870" progId="Equation.3">
                    <p:embed/>
                    <p:pic>
                      <p:nvPicPr>
                        <p:cNvPr id="0" name="Object 5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37" y="2050"/>
                          <a:ext cx="198" cy="31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1" name="Group 6"/>
          <p:cNvGrpSpPr/>
          <p:nvPr/>
        </p:nvGrpSpPr>
        <p:grpSpPr bwMode="auto">
          <a:xfrm>
            <a:off x="414338" y="2524657"/>
            <a:ext cx="6696075" cy="524927"/>
            <a:chOff x="348" y="2716"/>
            <a:chExt cx="3168" cy="350"/>
          </a:xfrm>
        </p:grpSpPr>
        <p:sp>
          <p:nvSpPr>
            <p:cNvPr id="12" name="Rectangle 7"/>
            <p:cNvSpPr>
              <a:spLocks noChangeArrowheads="1"/>
            </p:cNvSpPr>
            <p:nvPr/>
          </p:nvSpPr>
          <p:spPr bwMode="auto">
            <a:xfrm>
              <a:off x="348" y="2716"/>
              <a:ext cx="3168" cy="35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lIns="92075" tIns="46038" rIns="92075" bIns="46038">
              <a:spAutoFit/>
            </a:bodyPr>
            <a:lstStyle/>
            <a:p>
              <a:pPr marL="0" marR="0" lvl="0" indent="0" algn="just" defTabSz="7620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楷体_GB2312" panose="02010609030101010101" pitchFamily="49" charset="-122"/>
                  <a:cs typeface="+mn-cs"/>
                </a:rPr>
                <a:t>（</a:t>
              </a:r>
              <a:r>
                <a:rPr kumimoji="1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楷体_GB2312" panose="02010609030101010101" pitchFamily="49" charset="-122"/>
                  <a:cs typeface="+mn-cs"/>
                </a:rPr>
                <a:t>2</a:t>
              </a:r>
              <a:r>
                <a:rPr kumimoji="1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楷体_GB2312" panose="02010609030101010101" pitchFamily="49" charset="-122"/>
                  <a:cs typeface="+mn-cs"/>
                </a:rPr>
                <a:t>）导体表面      与表面垂直；</a:t>
              </a:r>
              <a:endPara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endParaRPr>
            </a:p>
          </p:txBody>
        </p:sp>
        <p:graphicFrame>
          <p:nvGraphicFramePr>
            <p:cNvPr id="95244" name="Object 8"/>
            <p:cNvGraphicFramePr/>
            <p:nvPr/>
          </p:nvGraphicFramePr>
          <p:xfrm>
            <a:off x="1531" y="2731"/>
            <a:ext cx="201" cy="2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77" name="公式" r:id="rId3" imgW="77470" imgH="96520" progId="Equation.3">
                    <p:embed/>
                  </p:oleObj>
                </mc:Choice>
                <mc:Fallback>
                  <p:oleObj name="公式" r:id="rId3" imgW="77470" imgH="96520" progId="Equation.3">
                    <p:embed/>
                    <p:pic>
                      <p:nvPicPr>
                        <p:cNvPr id="0" name="Object 8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31" y="2731"/>
                          <a:ext cx="201" cy="27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5" name="Rectangle 18"/>
          <p:cNvSpPr>
            <a:spLocks noChangeArrowheads="1"/>
          </p:cNvSpPr>
          <p:nvPr/>
        </p:nvSpPr>
        <p:spPr bwMode="auto">
          <a:xfrm>
            <a:off x="254000" y="261938"/>
            <a:ext cx="5048250" cy="5857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just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六、静电场中的导体：</a:t>
            </a:r>
            <a:endParaRPr kumimoji="1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441895" y="3173413"/>
            <a:ext cx="76025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 defTabSz="762000"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marL="0" marR="0" lvl="0" indent="0" algn="just" defTabSz="7620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3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）导体上的电荷只能分布在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导</a:t>
            </a:r>
            <a:r>
              <a:rPr kumimoji="1" lang="zh-CN" altLang="en-US" sz="2800" b="1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体表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面上；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485775" y="3829050"/>
            <a:ext cx="8154988" cy="9556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21600" tIns="46038" rIns="21600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823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）处于静电平衡导体表面的电荷面密度与该处表面曲率成正比。 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823B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18"/>
          <p:cNvSpPr>
            <a:spLocks noChangeArrowheads="1"/>
          </p:cNvSpPr>
          <p:nvPr/>
        </p:nvSpPr>
        <p:spPr bwMode="auto">
          <a:xfrm>
            <a:off x="636588" y="954088"/>
            <a:ext cx="2414837" cy="52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92075" tIns="46038" rIns="92075" bIns="46038">
            <a:spAutoFit/>
          </a:bodyPr>
          <a:lstStyle/>
          <a:p>
            <a:pPr marL="0" marR="0" lvl="0" indent="0" algn="just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静电平衡时：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14" name="Rectangle 18"/>
          <p:cNvSpPr>
            <a:spLocks noChangeArrowheads="1"/>
          </p:cNvSpPr>
          <p:nvPr/>
        </p:nvSpPr>
        <p:spPr bwMode="auto">
          <a:xfrm>
            <a:off x="957137" y="5013176"/>
            <a:ext cx="7293225" cy="5238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92075" tIns="46038" rIns="92075" bIns="46038">
            <a:spAutoFit/>
          </a:bodyPr>
          <a:lstStyle/>
          <a:p>
            <a:pPr marL="0" marR="0" lvl="0" indent="0" algn="just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静电平衡时电荷如何分布一定弄明白！！！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3" name="Rectangle 4"/>
          <p:cNvSpPr>
            <a:spLocks noGrp="1" noChangeArrowheads="1"/>
          </p:cNvSpPr>
          <p:nvPr>
            <p:ph type="title"/>
          </p:nvPr>
        </p:nvSpPr>
        <p:spPr>
          <a:xfrm>
            <a:off x="2082800" y="73120"/>
            <a:ext cx="4748213" cy="520700"/>
          </a:xfrm>
        </p:spPr>
        <p:txBody>
          <a:bodyPr/>
          <a:lstStyle/>
          <a:p>
            <a:pPr eaLnBrk="1" hangingPunct="1"/>
            <a:r>
              <a:rPr lang="zh-CN" altLang="en-US" sz="3600" b="1" dirty="0">
                <a:solidFill>
                  <a:srgbClr val="CC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稳恒磁场总结</a:t>
            </a:r>
            <a:endParaRPr lang="zh-CN" altLang="en-US" sz="3600" b="1" dirty="0">
              <a:solidFill>
                <a:srgbClr val="CC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51279" name="Rectangle 79"/>
          <p:cNvSpPr>
            <a:spLocks noChangeArrowheads="1"/>
          </p:cNvSpPr>
          <p:nvPr/>
        </p:nvSpPr>
        <p:spPr bwMode="auto">
          <a:xfrm>
            <a:off x="179512" y="620688"/>
            <a:ext cx="5208587" cy="593725"/>
          </a:xfrm>
          <a:prstGeom prst="rect">
            <a:avLst/>
          </a:prstGeom>
          <a:noFill/>
          <a:ln>
            <a:noFill/>
          </a:ln>
          <a:effectLst/>
        </p:spPr>
        <p:txBody>
          <a:bodyPr lIns="92075" tIns="46038" rIns="92075" bIns="46038" anchor="ctr"/>
          <a:lstStyle/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一、恒定电流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211F7DD-4318-40B1-998E-75347312080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9" name="Text Box 14"/>
          <p:cNvSpPr txBox="1">
            <a:spLocks noChangeArrowheads="1"/>
          </p:cNvSpPr>
          <p:nvPr/>
        </p:nvSpPr>
        <p:spPr bwMode="auto">
          <a:xfrm>
            <a:off x="433890" y="1282945"/>
            <a:ext cx="68278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1.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电流强度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56" name="Text Box 14"/>
          <p:cNvSpPr txBox="1">
            <a:spLocks noChangeArrowheads="1"/>
          </p:cNvSpPr>
          <p:nvPr/>
        </p:nvSpPr>
        <p:spPr bwMode="auto">
          <a:xfrm>
            <a:off x="433890" y="2204864"/>
            <a:ext cx="68278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2.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电流密度矢量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2938994" y="1065130"/>
          <a:ext cx="1173163" cy="95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8" name="Equation" r:id="rId1" imgW="11277600" imgH="9753600" progId="Equation.DSMT4">
                  <p:embed/>
                </p:oleObj>
              </mc:Choice>
              <mc:Fallback>
                <p:oleObj name="Equation" r:id="rId1" imgW="11277600" imgH="9753600" progId="Equation.DSMT4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8994" y="1065130"/>
                        <a:ext cx="1173163" cy="958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3419872" y="2204864"/>
          <a:ext cx="1433513" cy="931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9" name="Equation" r:id="rId3" imgW="15544800" imgH="9753600" progId="Equation.DSMT4">
                  <p:embed/>
                </p:oleObj>
              </mc:Choice>
              <mc:Fallback>
                <p:oleObj name="Equation" r:id="rId3" imgW="15544800" imgH="9753600" progId="Equation.DSMT4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872" y="2204864"/>
                        <a:ext cx="1433513" cy="931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4860032" y="2331209"/>
          <a:ext cx="233997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0" name="Equation" r:id="rId5" imgW="23469600" imgH="7315200" progId="Equation.DSMT4">
                  <p:embed/>
                </p:oleObj>
              </mc:Choice>
              <mc:Fallback>
                <p:oleObj name="Equation" r:id="rId5" imgW="23469600" imgH="7315200" progId="Equation.DSMT4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60032" y="2331209"/>
                        <a:ext cx="2339975" cy="79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 Box 14"/>
          <p:cNvSpPr txBox="1">
            <a:spLocks noChangeAspect="1" noChangeArrowheads="1"/>
          </p:cNvSpPr>
          <p:nvPr/>
        </p:nvSpPr>
        <p:spPr bwMode="auto">
          <a:xfrm>
            <a:off x="452472" y="3219214"/>
            <a:ext cx="4773040" cy="365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3.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电动势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25" name="Rectangle 12"/>
          <p:cNvSpPr>
            <a:spLocks noChangeArrowheads="1"/>
          </p:cNvSpPr>
          <p:nvPr/>
        </p:nvSpPr>
        <p:spPr bwMode="auto">
          <a:xfrm>
            <a:off x="201824" y="4153748"/>
            <a:ext cx="86868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989330" marR="0" lvl="0" indent="-98933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标量，规定负极经电源内部到正极方向为电动势方向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783805" y="2985753"/>
          <a:ext cx="2058988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1" name="Equation" r:id="rId7" imgW="1054100" imgH="381000" progId="Equation.DSMT4">
                  <p:embed/>
                </p:oleObj>
              </mc:Choice>
              <mc:Fallback>
                <p:oleObj name="Equation" r:id="rId7" imgW="1054100" imgH="381000" progId="Equation.DSMT4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83805" y="2985753"/>
                        <a:ext cx="2058988" cy="860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12"/>
          <p:cNvSpPr>
            <a:spLocks noChangeArrowheads="1"/>
          </p:cNvSpPr>
          <p:nvPr/>
        </p:nvSpPr>
        <p:spPr bwMode="auto">
          <a:xfrm>
            <a:off x="5137595" y="3219214"/>
            <a:ext cx="212413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989330" marR="0" lvl="0" indent="-98933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电源内部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9" name="Rectangle 79"/>
          <p:cNvSpPr>
            <a:spLocks noChangeArrowheads="1"/>
          </p:cNvSpPr>
          <p:nvPr/>
        </p:nvSpPr>
        <p:spPr bwMode="auto">
          <a:xfrm>
            <a:off x="374332" y="2472474"/>
            <a:ext cx="5208587" cy="593725"/>
          </a:xfrm>
          <a:prstGeom prst="rect">
            <a:avLst/>
          </a:prstGeom>
          <a:noFill/>
          <a:ln>
            <a:noFill/>
          </a:ln>
          <a:effectLst/>
        </p:spPr>
        <p:txBody>
          <a:bodyPr lIns="92075" tIns="46038" rIns="92075" bIns="46038" anchor="ctr"/>
          <a:lstStyle/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2.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毕奥－萨伐尔定律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211F7DD-4318-40B1-998E-75347312080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graphicFrame>
        <p:nvGraphicFramePr>
          <p:cNvPr id="16" name="Object 2"/>
          <p:cNvGraphicFramePr/>
          <p:nvPr/>
        </p:nvGraphicFramePr>
        <p:xfrm>
          <a:off x="801052" y="3206410"/>
          <a:ext cx="2439988" cy="1141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3" name="Equation" r:id="rId1" imgW="23164800" imgH="10668000" progId="Equation.DSMT4">
                  <p:embed/>
                </p:oleObj>
              </mc:Choice>
              <mc:Fallback>
                <p:oleObj name="Equation" r:id="rId1" imgW="23164800" imgH="10668000" progId="Equation.DSMT4">
                  <p:embed/>
                  <p:pic>
                    <p:nvPicPr>
                      <p:cNvPr id="0" name="Object 2"/>
                      <p:cNvPicPr>
                        <a:picLocks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1052" y="3206410"/>
                        <a:ext cx="2439988" cy="114113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40"/>
          <p:cNvSpPr>
            <a:spLocks noChangeArrowheads="1"/>
          </p:cNvSpPr>
          <p:nvPr/>
        </p:nvSpPr>
        <p:spPr bwMode="auto">
          <a:xfrm>
            <a:off x="3479388" y="3296845"/>
            <a:ext cx="1266693" cy="48013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大小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：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C0066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18" name="Rectangle 44"/>
          <p:cNvSpPr>
            <a:spLocks noChangeArrowheads="1"/>
          </p:cNvSpPr>
          <p:nvPr/>
        </p:nvSpPr>
        <p:spPr bwMode="auto">
          <a:xfrm>
            <a:off x="3459068" y="3941472"/>
            <a:ext cx="1266693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方向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：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C0066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19" name="Rectangle 45"/>
          <p:cNvSpPr>
            <a:spLocks noChangeArrowheads="1"/>
          </p:cNvSpPr>
          <p:nvPr/>
        </p:nvSpPr>
        <p:spPr bwMode="auto">
          <a:xfrm>
            <a:off x="4644230" y="4017652"/>
            <a:ext cx="2039938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右手法则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2" name="Object 82"/>
          <p:cNvGraphicFramePr/>
          <p:nvPr/>
        </p:nvGraphicFramePr>
        <p:xfrm>
          <a:off x="4606172" y="3033745"/>
          <a:ext cx="2251828" cy="10063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4" name="公式" r:id="rId3" imgW="1308100" imgH="495300" progId="Equation.3">
                  <p:embed/>
                </p:oleObj>
              </mc:Choice>
              <mc:Fallback>
                <p:oleObj name="公式" r:id="rId3" imgW="1308100" imgH="495300" progId="Equation.3">
                  <p:embed/>
                  <p:pic>
                    <p:nvPicPr>
                      <p:cNvPr id="0" name="Object 82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6172" y="3033745"/>
                        <a:ext cx="2251828" cy="100633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79"/>
          <p:cNvSpPr>
            <a:spLocks noChangeArrowheads="1"/>
          </p:cNvSpPr>
          <p:nvPr/>
        </p:nvSpPr>
        <p:spPr bwMode="auto">
          <a:xfrm>
            <a:off x="129105" y="178073"/>
            <a:ext cx="5208587" cy="593725"/>
          </a:xfrm>
          <a:prstGeom prst="rect">
            <a:avLst/>
          </a:prstGeom>
          <a:noFill/>
          <a:ln>
            <a:noFill/>
          </a:ln>
          <a:effectLst/>
        </p:spPr>
        <p:txBody>
          <a:bodyPr lIns="92075" tIns="46038" rIns="92075" bIns="46038" anchor="ctr"/>
          <a:lstStyle/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二、磁感应强度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2881788" y="1431547"/>
            <a:ext cx="5402262" cy="104092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just" defTabSz="7620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FFFF66"/>
              </a:buClr>
              <a:buSzPct val="120000"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方向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为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受力为零的方向，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即是磁针</a:t>
            </a:r>
            <a:r>
              <a:rPr kumimoji="1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N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极的指向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。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15" name="Object 57"/>
          <p:cNvGraphicFramePr>
            <a:graphicFrameLocks noChangeAspect="1"/>
          </p:cNvGraphicFramePr>
          <p:nvPr/>
        </p:nvGraphicFramePr>
        <p:xfrm>
          <a:off x="752199" y="1398976"/>
          <a:ext cx="1879600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5" name="Equation" r:id="rId5" imgW="16764000" imgH="9753600" progId="Equation.DSMT4">
                  <p:embed/>
                </p:oleObj>
              </mc:Choice>
              <mc:Fallback>
                <p:oleObj name="Equation" r:id="rId5" imgW="16764000" imgH="9753600" progId="Equation.DSMT4">
                  <p:embed/>
                  <p:pic>
                    <p:nvPicPr>
                      <p:cNvPr id="0" name="Object 5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2199" y="1398976"/>
                        <a:ext cx="1879600" cy="1092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79"/>
          <p:cNvSpPr>
            <a:spLocks noChangeArrowheads="1"/>
          </p:cNvSpPr>
          <p:nvPr/>
        </p:nvSpPr>
        <p:spPr bwMode="auto">
          <a:xfrm>
            <a:off x="277495" y="805251"/>
            <a:ext cx="5208587" cy="593725"/>
          </a:xfrm>
          <a:prstGeom prst="rect">
            <a:avLst/>
          </a:prstGeom>
          <a:noFill/>
          <a:ln>
            <a:noFill/>
          </a:ln>
          <a:effectLst/>
        </p:spPr>
        <p:txBody>
          <a:bodyPr lIns="92075" tIns="46038" rIns="92075" bIns="46038" anchor="ctr"/>
          <a:lstStyle/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1.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定义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灯片编号占位符 5"/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A555D95-9F8A-44B5-8DA4-E3E3C1C54147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5396" name="Rectangle 4"/>
          <p:cNvSpPr>
            <a:spLocks noChangeArrowheads="1"/>
          </p:cNvSpPr>
          <p:nvPr/>
        </p:nvSpPr>
        <p:spPr bwMode="auto">
          <a:xfrm>
            <a:off x="155258" y="63500"/>
            <a:ext cx="7993062" cy="5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20000"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3.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典型载流导线的磁场</a:t>
            </a: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—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重要结论 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315397" name="Rectangle 5"/>
          <p:cNvSpPr>
            <a:spLocks noChangeArrowheads="1"/>
          </p:cNvSpPr>
          <p:nvPr/>
        </p:nvSpPr>
        <p:spPr bwMode="auto">
          <a:xfrm>
            <a:off x="35496" y="682625"/>
            <a:ext cx="8562975" cy="1077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1"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电流元或一段载流直导线在其延长线上不产生磁场。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15399" name="Rectangle 7"/>
          <p:cNvSpPr>
            <a:spLocks noChangeArrowheads="1"/>
          </p:cNvSpPr>
          <p:nvPr/>
        </p:nvSpPr>
        <p:spPr bwMode="auto">
          <a:xfrm>
            <a:off x="35496" y="1779588"/>
            <a:ext cx="6158737" cy="5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1"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一段载流直导线产生的磁场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15400" name="Object 8"/>
          <p:cNvGraphicFramePr>
            <a:graphicFrameLocks noChangeAspect="1"/>
          </p:cNvGraphicFramePr>
          <p:nvPr/>
        </p:nvGraphicFramePr>
        <p:xfrm>
          <a:off x="6194233" y="1640497"/>
          <a:ext cx="2954338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7" name="公式" r:id="rId1" imgW="1879600" imgH="495300" progId="Equation.3">
                  <p:embed/>
                </p:oleObj>
              </mc:Choice>
              <mc:Fallback>
                <p:oleObj name="公式" r:id="rId1" imgW="1879600" imgH="4953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4233" y="1640497"/>
                        <a:ext cx="2954338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5401" name="Rectangle 9"/>
          <p:cNvSpPr>
            <a:spLocks noChangeArrowheads="1"/>
          </p:cNvSpPr>
          <p:nvPr/>
        </p:nvSpPr>
        <p:spPr bwMode="auto">
          <a:xfrm>
            <a:off x="35496" y="2600325"/>
            <a:ext cx="6673302" cy="5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3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</a:t>
            </a: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无限长载流直导线产生的磁场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15402" name="Object 10"/>
          <p:cNvGraphicFramePr>
            <a:graphicFrameLocks noChangeAspect="1"/>
          </p:cNvGraphicFramePr>
          <p:nvPr/>
        </p:nvGraphicFramePr>
        <p:xfrm>
          <a:off x="6856966" y="2487427"/>
          <a:ext cx="1295400" cy="811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8" name="公式" r:id="rId3" imgW="698500" imgH="469900" progId="Equation.3">
                  <p:embed/>
                </p:oleObj>
              </mc:Choice>
              <mc:Fallback>
                <p:oleObj name="公式" r:id="rId3" imgW="698500" imgH="4699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6966" y="2487427"/>
                        <a:ext cx="1295400" cy="811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5403" name="Rectangle 11"/>
          <p:cNvSpPr>
            <a:spLocks noChangeArrowheads="1"/>
          </p:cNvSpPr>
          <p:nvPr/>
        </p:nvSpPr>
        <p:spPr bwMode="auto">
          <a:xfrm>
            <a:off x="20612" y="3356992"/>
            <a:ext cx="6351588" cy="5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1"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4</a:t>
            </a:r>
            <a:r>
              <a:rPr kumimoji="1"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圆电流在圆心处产生的磁场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15404" name="Object 12"/>
          <p:cNvGraphicFramePr>
            <a:graphicFrameLocks noChangeAspect="1"/>
          </p:cNvGraphicFramePr>
          <p:nvPr/>
        </p:nvGraphicFramePr>
        <p:xfrm>
          <a:off x="6829680" y="3320469"/>
          <a:ext cx="1239837" cy="788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9" name="公式" r:id="rId5" imgW="660400" imgH="444500" progId="Equation.3">
                  <p:embed/>
                </p:oleObj>
              </mc:Choice>
              <mc:Fallback>
                <p:oleObj name="公式" r:id="rId5" imgW="660400" imgH="4445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29680" y="3320469"/>
                        <a:ext cx="1239837" cy="788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灯片编号占位符 5"/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A555D95-9F8A-44B5-8DA4-E3E3C1C54147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5396" name="Rectangle 4"/>
          <p:cNvSpPr>
            <a:spLocks noChangeArrowheads="1"/>
          </p:cNvSpPr>
          <p:nvPr/>
        </p:nvSpPr>
        <p:spPr bwMode="auto">
          <a:xfrm>
            <a:off x="155258" y="63500"/>
            <a:ext cx="7993062" cy="5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20000"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三、磁通量 磁场的高斯定理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7" name="Object 4"/>
          <p:cNvGraphicFramePr>
            <a:graphicFrameLocks noGrp="1" noChangeAspect="1"/>
          </p:cNvGraphicFramePr>
          <p:nvPr>
            <p:ph sz="quarter" idx="4294967295"/>
          </p:nvPr>
        </p:nvGraphicFramePr>
        <p:xfrm>
          <a:off x="1632109" y="3580504"/>
          <a:ext cx="3508375" cy="701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2" name="Equation" r:id="rId1" imgW="36576000" imgH="7315200" progId="Equation.DSMT4">
                  <p:embed/>
                </p:oleObj>
              </mc:Choice>
              <mc:Fallback>
                <p:oleObj name="Equation" r:id="rId1" imgW="36576000" imgH="731520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2109" y="3580504"/>
                        <a:ext cx="3508375" cy="7016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 Box 5"/>
          <p:cNvSpPr txBox="1">
            <a:spLocks noChangeArrowheads="1"/>
          </p:cNvSpPr>
          <p:nvPr/>
        </p:nvSpPr>
        <p:spPr bwMode="auto">
          <a:xfrm>
            <a:off x="246698" y="808037"/>
            <a:ext cx="3299142" cy="52322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1.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磁感应强度</a:t>
            </a:r>
            <a:endParaRPr kumimoji="1" lang="zh-CN" altLang="el-GR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485140" y="1912592"/>
            <a:ext cx="8973820" cy="5238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66"/>
              </a:buClr>
              <a:buSzPct val="120000"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大小：通过垂直于某点</a:t>
            </a:r>
            <a:r>
              <a:rPr kumimoji="1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B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的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单位面积磁感应线条数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1" name="Rectangle 4"/>
          <p:cNvSpPr>
            <a:spLocks noChangeArrowheads="1"/>
          </p:cNvSpPr>
          <p:nvPr/>
        </p:nvSpPr>
        <p:spPr bwMode="auto">
          <a:xfrm>
            <a:off x="473710" y="2414490"/>
            <a:ext cx="4768850" cy="5238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66"/>
              </a:buClr>
              <a:buSzPct val="120000"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方向：曲线的切线方向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03860" y="1424184"/>
            <a:ext cx="37601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FF66"/>
              </a:buClr>
              <a:buSzPct val="120000"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曲线描述：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3" name="Text Box 5"/>
          <p:cNvSpPr txBox="1">
            <a:spLocks noChangeArrowheads="1"/>
          </p:cNvSpPr>
          <p:nvPr/>
        </p:nvSpPr>
        <p:spPr bwMode="auto">
          <a:xfrm>
            <a:off x="317818" y="2950624"/>
            <a:ext cx="3299142" cy="52322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2.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磁通量</a:t>
            </a:r>
            <a:endParaRPr kumimoji="1" lang="zh-CN" altLang="el-GR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4" name="Text Box 5"/>
          <p:cNvSpPr txBox="1">
            <a:spLocks noChangeArrowheads="1"/>
          </p:cNvSpPr>
          <p:nvPr/>
        </p:nvSpPr>
        <p:spPr bwMode="auto">
          <a:xfrm>
            <a:off x="317818" y="4444144"/>
            <a:ext cx="3299142" cy="52322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3.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磁场的高斯定理</a:t>
            </a:r>
            <a:endParaRPr kumimoji="1" lang="zh-CN" altLang="el-GR" sz="28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2232282" y="5085184"/>
          <a:ext cx="1900237" cy="73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3" name="Equation" r:id="rId3" imgW="19812000" imgH="7315200" progId="Equation.DSMT4">
                  <p:embed/>
                </p:oleObj>
              </mc:Choice>
              <mc:Fallback>
                <p:oleObj name="Equation" r:id="rId3" imgW="19812000" imgH="7315200" progId="Equation.DSMT4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2282" y="5085184"/>
                        <a:ext cx="1900237" cy="733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灯片编号占位符 5"/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A555D95-9F8A-44B5-8DA4-E3E3C1C54147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5396" name="Rectangle 4"/>
          <p:cNvSpPr>
            <a:spLocks noChangeArrowheads="1"/>
          </p:cNvSpPr>
          <p:nvPr/>
        </p:nvSpPr>
        <p:spPr bwMode="auto">
          <a:xfrm>
            <a:off x="155258" y="63500"/>
            <a:ext cx="7993062" cy="5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20000"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四、磁场对载流导线和运动电荷的作用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" name="对象 1"/>
          <p:cNvGraphicFramePr/>
          <p:nvPr/>
        </p:nvGraphicFramePr>
        <p:xfrm>
          <a:off x="2777807" y="1553785"/>
          <a:ext cx="2747963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2" name="公式" r:id="rId1" imgW="1028700" imgH="228600" progId="Equation.3">
                  <p:embed/>
                </p:oleObj>
              </mc:Choice>
              <mc:Fallback>
                <p:oleObj name="公式" r:id="rId1" imgW="1028700" imgH="228600" progId="Equation.3">
                  <p:embed/>
                  <p:pic>
                    <p:nvPicPr>
                      <p:cNvPr id="0" name="对象 1"/>
                      <p:cNvPicPr>
                        <a:picLocks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7807" y="1553785"/>
                        <a:ext cx="2747963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Rectangle 38"/>
          <p:cNvSpPr>
            <a:spLocks noChangeArrowheads="1"/>
          </p:cNvSpPr>
          <p:nvPr/>
        </p:nvSpPr>
        <p:spPr bwMode="auto">
          <a:xfrm>
            <a:off x="1137974" y="1628800"/>
            <a:ext cx="1420582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安培力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9" name="Rectangle 38"/>
          <p:cNvSpPr>
            <a:spLocks noChangeArrowheads="1"/>
          </p:cNvSpPr>
          <p:nvPr/>
        </p:nvSpPr>
        <p:spPr bwMode="auto">
          <a:xfrm>
            <a:off x="645723" y="829945"/>
            <a:ext cx="4612160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1.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磁场对载流导线的作用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0" name="Rectangle 38"/>
          <p:cNvSpPr>
            <a:spLocks noChangeArrowheads="1"/>
          </p:cNvSpPr>
          <p:nvPr/>
        </p:nvSpPr>
        <p:spPr bwMode="auto">
          <a:xfrm>
            <a:off x="645723" y="2313305"/>
            <a:ext cx="4612160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2.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磁场对载流线圈的作用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" name="对象 2"/>
          <p:cNvGraphicFramePr/>
          <p:nvPr/>
        </p:nvGraphicFramePr>
        <p:xfrm>
          <a:off x="6516216" y="2785376"/>
          <a:ext cx="1931988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3" name="Equation" r:id="rId3" imgW="18592800" imgH="6096000" progId="Equation.DSMT4">
                  <p:embed/>
                </p:oleObj>
              </mc:Choice>
              <mc:Fallback>
                <p:oleObj name="Equation" r:id="rId3" imgW="18592800" imgH="6096000" progId="Equation.DSMT4">
                  <p:embed/>
                  <p:pic>
                    <p:nvPicPr>
                      <p:cNvPr id="0" name="对象 2"/>
                      <p:cNvPicPr>
                        <a:picLocks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16216" y="2785376"/>
                        <a:ext cx="1931988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Rectangle 38"/>
          <p:cNvSpPr>
            <a:spLocks noChangeArrowheads="1"/>
          </p:cNvSpPr>
          <p:nvPr/>
        </p:nvSpPr>
        <p:spPr bwMode="auto">
          <a:xfrm>
            <a:off x="842055" y="3031490"/>
            <a:ext cx="5540299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对平面载流线圈受到的磁力矩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3" name="Rectangle 38"/>
          <p:cNvSpPr>
            <a:spLocks noChangeArrowheads="1"/>
          </p:cNvSpPr>
          <p:nvPr/>
        </p:nvSpPr>
        <p:spPr bwMode="auto">
          <a:xfrm>
            <a:off x="645723" y="3776345"/>
            <a:ext cx="4612160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3.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磁场对运动电荷的作用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4" name="Rectangle 38"/>
          <p:cNvSpPr>
            <a:spLocks noChangeArrowheads="1"/>
          </p:cNvSpPr>
          <p:nvPr/>
        </p:nvSpPr>
        <p:spPr bwMode="auto">
          <a:xfrm>
            <a:off x="958561" y="4797866"/>
            <a:ext cx="1832553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洛伦兹力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4" name="对象 3"/>
          <p:cNvGraphicFramePr/>
          <p:nvPr/>
        </p:nvGraphicFramePr>
        <p:xfrm>
          <a:off x="2937992" y="4791847"/>
          <a:ext cx="1809750" cy="62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4" name="Equation" r:id="rId5" imgW="19202400" imgH="5791200" progId="Equation.DSMT4">
                  <p:embed/>
                </p:oleObj>
              </mc:Choice>
              <mc:Fallback>
                <p:oleObj name="Equation" r:id="rId5" imgW="19202400" imgH="5791200" progId="Equation.DSMT4">
                  <p:embed/>
                  <p:pic>
                    <p:nvPicPr>
                      <p:cNvPr id="0" name="对象 3"/>
                      <p:cNvPicPr>
                        <a:picLocks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7992" y="4791847"/>
                        <a:ext cx="1809750" cy="625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Rectangle 38"/>
          <p:cNvSpPr>
            <a:spLocks noChangeArrowheads="1"/>
          </p:cNvSpPr>
          <p:nvPr/>
        </p:nvSpPr>
        <p:spPr bwMode="auto">
          <a:xfrm>
            <a:off x="5426984" y="4321977"/>
            <a:ext cx="1420582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正电荷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7" name="Rectangle 38"/>
          <p:cNvSpPr>
            <a:spLocks noChangeArrowheads="1"/>
          </p:cNvSpPr>
          <p:nvPr/>
        </p:nvSpPr>
        <p:spPr bwMode="auto">
          <a:xfrm>
            <a:off x="5490442" y="5089725"/>
            <a:ext cx="1420582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负电荷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6" name="直接箭头连接符 5"/>
          <p:cNvCxnSpPr/>
          <p:nvPr/>
        </p:nvCxnSpPr>
        <p:spPr bwMode="auto">
          <a:xfrm flipV="1">
            <a:off x="4856480" y="4500880"/>
            <a:ext cx="529864" cy="497840"/>
          </a:xfrm>
          <a:prstGeom prst="straightConnector1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直接箭头连接符 39"/>
          <p:cNvCxnSpPr/>
          <p:nvPr/>
        </p:nvCxnSpPr>
        <p:spPr bwMode="auto">
          <a:xfrm>
            <a:off x="4856480" y="5090253"/>
            <a:ext cx="633962" cy="292388"/>
          </a:xfrm>
          <a:prstGeom prst="straightConnector1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44" name="对象 43"/>
          <p:cNvGraphicFramePr/>
          <p:nvPr/>
        </p:nvGraphicFramePr>
        <p:xfrm>
          <a:off x="6832600" y="4305300"/>
          <a:ext cx="1838325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5" name="Equation" r:id="rId7" imgW="19507200" imgH="5181600" progId="Equation.DSMT4">
                  <p:embed/>
                </p:oleObj>
              </mc:Choice>
              <mc:Fallback>
                <p:oleObj name="Equation" r:id="rId7" imgW="19507200" imgH="5181600" progId="Equation.DSMT4">
                  <p:embed/>
                  <p:pic>
                    <p:nvPicPr>
                      <p:cNvPr id="0" name="对象 43"/>
                      <p:cNvPicPr>
                        <a:picLocks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2600" y="4305300"/>
                        <a:ext cx="1838325" cy="55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对象 44"/>
          <p:cNvGraphicFramePr/>
          <p:nvPr/>
        </p:nvGraphicFramePr>
        <p:xfrm>
          <a:off x="6827838" y="5103813"/>
          <a:ext cx="1866900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6" name="Equation" r:id="rId9" imgW="19812000" imgH="5181600" progId="Equation.DSMT4">
                  <p:embed/>
                </p:oleObj>
              </mc:Choice>
              <mc:Fallback>
                <p:oleObj name="Equation" r:id="rId9" imgW="19812000" imgH="5181600" progId="Equation.DSMT4">
                  <p:embed/>
                  <p:pic>
                    <p:nvPicPr>
                      <p:cNvPr id="0" name="对象 44"/>
                      <p:cNvPicPr>
                        <a:picLocks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27838" y="5103813"/>
                        <a:ext cx="1866900" cy="55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/>
          <p:nvPr/>
        </p:nvGraphicFramePr>
        <p:xfrm>
          <a:off x="6516216" y="3445983"/>
          <a:ext cx="1870075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7" name="Equation" r:id="rId11" imgW="17983200" imgH="6096000" progId="Equation.DSMT4">
                  <p:embed/>
                </p:oleObj>
              </mc:Choice>
              <mc:Fallback>
                <p:oleObj name="Equation" r:id="rId11" imgW="17983200" imgH="6096000" progId="Equation.DSMT4">
                  <p:embed/>
                  <p:pic>
                    <p:nvPicPr>
                      <p:cNvPr id="0" name="对象 20"/>
                      <p:cNvPicPr>
                        <a:picLocks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16216" y="3445983"/>
                        <a:ext cx="1870075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1435451" y="144765"/>
            <a:ext cx="5812398" cy="75713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600" b="1" i="0" u="none" strike="noStrike" kern="1200" cap="none" spc="0" normalizeH="0" baseline="0" noProof="0" smtClean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考</a:t>
            </a: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试题型及分布</a:t>
            </a:r>
            <a:endParaRPr kumimoji="1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4400" y="980728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一、单择题</a:t>
            </a:r>
            <a:endParaRPr lang="zh-CN" altLang="en-US" sz="2800" b="1" dirty="0">
              <a:solidFill>
                <a:srgbClr val="0000CC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14400" y="1556792"/>
            <a:ext cx="33843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二、填空题</a:t>
            </a:r>
            <a:endParaRPr lang="zh-CN" altLang="en-US" sz="2800" b="1" dirty="0">
              <a:solidFill>
                <a:srgbClr val="0000CC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3528" y="2175463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0000CC"/>
                </a:solidFill>
              </a:rPr>
              <a:t>三、计算题</a:t>
            </a:r>
            <a:endParaRPr lang="zh-CN" altLang="en-US" sz="2800" b="1" dirty="0">
              <a:solidFill>
                <a:srgbClr val="0000CC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55776" y="213285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800" b="1" dirty="0"/>
              <a:t>6</a:t>
            </a:r>
            <a:r>
              <a:rPr lang="zh-CN" altLang="en-US" sz="2800" b="1" dirty="0"/>
              <a:t>道， 每道</a:t>
            </a:r>
            <a:r>
              <a:rPr lang="en-US" altLang="zh-CN" sz="2800" b="1" dirty="0"/>
              <a:t>8</a:t>
            </a:r>
            <a:r>
              <a:rPr lang="zh-CN" altLang="en-US" sz="2800" b="1" dirty="0"/>
              <a:t>分，共</a:t>
            </a:r>
            <a:r>
              <a:rPr lang="en-US" altLang="zh-CN" sz="2800" b="1" dirty="0"/>
              <a:t>48</a:t>
            </a:r>
            <a:r>
              <a:rPr lang="zh-CN" altLang="en-US" sz="2800" b="1" dirty="0"/>
              <a:t>分</a:t>
            </a:r>
            <a:endParaRPr lang="zh-CN" altLang="en-US" sz="2800" b="1" dirty="0"/>
          </a:p>
        </p:txBody>
      </p:sp>
      <p:sp>
        <p:nvSpPr>
          <p:cNvPr id="10" name="矩形 9"/>
          <p:cNvSpPr/>
          <p:nvPr/>
        </p:nvSpPr>
        <p:spPr>
          <a:xfrm>
            <a:off x="2483768" y="980727"/>
            <a:ext cx="56166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/>
              <a:t>12</a:t>
            </a:r>
            <a:r>
              <a:rPr lang="zh-CN" altLang="en-US" sz="2800" b="1" dirty="0"/>
              <a:t>道，每道</a:t>
            </a:r>
            <a:r>
              <a:rPr lang="en-US" altLang="zh-CN" sz="2800" b="1" dirty="0"/>
              <a:t>3</a:t>
            </a:r>
            <a:r>
              <a:rPr lang="zh-CN" altLang="en-US" sz="2800" b="1" dirty="0"/>
              <a:t>分，共</a:t>
            </a:r>
            <a:r>
              <a:rPr lang="en-US" altLang="zh-CN" sz="2800" b="1" dirty="0"/>
              <a:t>36</a:t>
            </a:r>
            <a:r>
              <a:rPr lang="zh-CN" altLang="en-US" sz="2800" b="1" dirty="0"/>
              <a:t>分</a:t>
            </a:r>
            <a:endParaRPr lang="zh-CN" altLang="en-US" sz="2800" b="1" dirty="0"/>
          </a:p>
        </p:txBody>
      </p:sp>
      <p:sp>
        <p:nvSpPr>
          <p:cNvPr id="11" name="矩形 10"/>
          <p:cNvSpPr/>
          <p:nvPr/>
        </p:nvSpPr>
        <p:spPr>
          <a:xfrm>
            <a:off x="2555776" y="1563054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800" b="1" dirty="0"/>
              <a:t>8</a:t>
            </a:r>
            <a:r>
              <a:rPr lang="zh-CN" altLang="en-US" sz="2800" b="1" dirty="0"/>
              <a:t>道， 每道</a:t>
            </a:r>
            <a:r>
              <a:rPr lang="en-US" altLang="zh-CN" sz="2800" b="1" dirty="0"/>
              <a:t>2</a:t>
            </a:r>
            <a:r>
              <a:rPr lang="zh-CN" altLang="en-US" sz="2800" b="1" dirty="0"/>
              <a:t>分，共</a:t>
            </a:r>
            <a:r>
              <a:rPr lang="en-US" altLang="zh-CN" sz="2800" b="1" dirty="0"/>
              <a:t>16</a:t>
            </a:r>
            <a:r>
              <a:rPr lang="zh-CN" altLang="en-US" sz="2800" b="1" dirty="0"/>
              <a:t>分</a:t>
            </a:r>
            <a:endParaRPr lang="zh-CN" alt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灯片编号占位符 5"/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A555D95-9F8A-44B5-8DA4-E3E3C1C54147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5396" name="Rectangle 4"/>
          <p:cNvSpPr>
            <a:spLocks noChangeArrowheads="1"/>
          </p:cNvSpPr>
          <p:nvPr/>
        </p:nvSpPr>
        <p:spPr bwMode="auto">
          <a:xfrm>
            <a:off x="43498" y="63500"/>
            <a:ext cx="7993062" cy="5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20000"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五、磁场强度与磁感应强度关系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2" name="对象 1"/>
          <p:cNvGraphicFramePr/>
          <p:nvPr/>
        </p:nvGraphicFramePr>
        <p:xfrm>
          <a:off x="2942114" y="710473"/>
          <a:ext cx="1511300" cy="681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0" name="Equation" r:id="rId1" imgW="13411200" imgH="5791200" progId="Equation.DSMT4">
                  <p:embed/>
                </p:oleObj>
              </mc:Choice>
              <mc:Fallback>
                <p:oleObj name="Equation" r:id="rId1" imgW="13411200" imgH="5791200" progId="Equation.DSMT4">
                  <p:embed/>
                  <p:pic>
                    <p:nvPicPr>
                      <p:cNvPr id="0" name="对象 1"/>
                      <p:cNvPicPr>
                        <a:picLocks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42114" y="710473"/>
                        <a:ext cx="1511300" cy="681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55258" y="1479913"/>
            <a:ext cx="7993062" cy="5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20000"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六、安培环路定理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楷体_GB2312" panose="02010609030101010101" pitchFamily="49" charset="-122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35" name="Object 24"/>
          <p:cNvGraphicFramePr>
            <a:graphicFrameLocks noChangeAspect="1"/>
          </p:cNvGraphicFramePr>
          <p:nvPr/>
        </p:nvGraphicFramePr>
        <p:xfrm>
          <a:off x="2477690" y="2299011"/>
          <a:ext cx="2643029" cy="9137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1" name="Equation" r:id="rId3" imgW="25603200" imgH="8839200" progId="Equation.DSMT4">
                  <p:embed/>
                </p:oleObj>
              </mc:Choice>
              <mc:Fallback>
                <p:oleObj name="Equation" r:id="rId3" imgW="25603200" imgH="8839200" progId="Equation.DSMT4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7690" y="2299011"/>
                        <a:ext cx="2643029" cy="91376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923290" y="3212976"/>
            <a:ext cx="6249670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电流和环路正方向满足右手关系，</a:t>
            </a:r>
            <a:r>
              <a:rPr kumimoji="1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I</a:t>
            </a:r>
            <a:r>
              <a:rPr kumimoji="1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为正。</a:t>
            </a:r>
            <a:endParaRPr kumimoji="1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23290" y="3842896"/>
            <a:ext cx="5975350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电流和环路正方向满足左手关系，</a:t>
            </a:r>
            <a:r>
              <a:rPr kumimoji="1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I</a:t>
            </a:r>
            <a:r>
              <a:rPr kumimoji="1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为负。</a:t>
            </a:r>
            <a:endParaRPr kumimoji="1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27234" y="4509120"/>
            <a:ext cx="826436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应用：利用安培环路定律可以求解对称电流分布的磁场。</a:t>
            </a:r>
            <a:endParaRPr kumimoji="1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灯片编号占位符 5"/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fld id="{7A555D95-9F8A-44B5-8DA4-E3E3C1C54147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23528" y="260648"/>
            <a:ext cx="8568952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回路方向的选取：</a:t>
            </a:r>
            <a:r>
              <a:rPr kumimoji="1"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根据电流的对称性确定，回路正方向一般选取和电流成右手关系，这样方向和磁感应强度方向平行。</a:t>
            </a:r>
            <a:endParaRPr kumimoji="1" lang="zh-CN" altLang="en-US" sz="2400" dirty="0">
              <a:solidFill>
                <a:srgbClr val="0000FF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362067" y="2060848"/>
            <a:ext cx="8136904" cy="480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可以记住结论：长直螺旋管内的磁场（</a:t>
            </a:r>
            <a:r>
              <a:rPr kumimoji="1" lang="en-US" altLang="zh-CN" sz="2800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l</a:t>
            </a:r>
            <a:r>
              <a:rPr kumimoji="1" lang="zh-CN" altLang="en-US" sz="2800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、</a:t>
            </a:r>
            <a:r>
              <a:rPr kumimoji="1" lang="en-US" altLang="zh-CN" sz="2800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kumimoji="1" lang="zh-CN" altLang="en-US" sz="2800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、</a:t>
            </a:r>
            <a:r>
              <a:rPr kumimoji="1" lang="en-US" altLang="zh-CN" sz="2800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）</a:t>
            </a:r>
            <a:endParaRPr kumimoji="1" lang="zh-CN" altLang="en-US" sz="2800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13" name="Object 98"/>
          <p:cNvGraphicFramePr>
            <a:graphicFrameLocks noChangeAspect="1"/>
          </p:cNvGraphicFramePr>
          <p:nvPr/>
        </p:nvGraphicFramePr>
        <p:xfrm>
          <a:off x="3419872" y="2636912"/>
          <a:ext cx="1508125" cy="5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3" name="公式" r:id="rId1" imgW="673100" imgH="228600" progId="Equation.3">
                  <p:embed/>
                </p:oleObj>
              </mc:Choice>
              <mc:Fallback>
                <p:oleObj name="公式" r:id="rId1" imgW="673100" imgH="228600" progId="Equation.3">
                  <p:embed/>
                  <p:pic>
                    <p:nvPicPr>
                      <p:cNvPr id="0" name="图片 2665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872" y="2636912"/>
                        <a:ext cx="1508125" cy="547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矩形 13"/>
          <p:cNvSpPr/>
          <p:nvPr/>
        </p:nvSpPr>
        <p:spPr>
          <a:xfrm>
            <a:off x="321905" y="1340768"/>
            <a:ext cx="8568952" cy="493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回路形状的选取：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一般两种：圆形、矩形回路。</a:t>
            </a:r>
            <a:endParaRPr kumimoji="1" lang="zh-CN" altLang="en-US" sz="2400" dirty="0"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15" name="Object 98"/>
          <p:cNvGraphicFramePr>
            <a:graphicFrameLocks noChangeAspect="1"/>
          </p:cNvGraphicFramePr>
          <p:nvPr/>
        </p:nvGraphicFramePr>
        <p:xfrm>
          <a:off x="1115616" y="3140968"/>
          <a:ext cx="1335087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4" name="Equation" r:id="rId3" imgW="10058400" imgH="9753600" progId="Equation.DSMT4">
                  <p:embed/>
                </p:oleObj>
              </mc:Choice>
              <mc:Fallback>
                <p:oleObj name="Equation" r:id="rId3" imgW="10058400" imgH="9753600" progId="Equation.DSMT4">
                  <p:embed/>
                  <p:pic>
                    <p:nvPicPr>
                      <p:cNvPr id="0" name="图片 2665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5616" y="3140968"/>
                        <a:ext cx="1335087" cy="1168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3"/>
          <p:cNvSpPr>
            <a:spLocks noChangeArrowheads="1"/>
          </p:cNvSpPr>
          <p:nvPr/>
        </p:nvSpPr>
        <p:spPr bwMode="auto">
          <a:xfrm>
            <a:off x="3419872" y="3535378"/>
            <a:ext cx="3096344" cy="480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单位长度的匝数</a:t>
            </a:r>
            <a:endParaRPr kumimoji="1" lang="zh-CN" altLang="en-US" sz="2800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cxnSp>
        <p:nvCxnSpPr>
          <p:cNvPr id="17" name="直接箭头连接符 16"/>
          <p:cNvCxnSpPr/>
          <p:nvPr/>
        </p:nvCxnSpPr>
        <p:spPr bwMode="auto">
          <a:xfrm flipV="1">
            <a:off x="2411760" y="3775764"/>
            <a:ext cx="1008112" cy="1"/>
          </a:xfrm>
          <a:prstGeom prst="straightConnector1">
            <a:avLst/>
          </a:prstGeom>
          <a:noFill/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graphicFrame>
        <p:nvGraphicFramePr>
          <p:cNvPr id="18" name="Object 98"/>
          <p:cNvGraphicFramePr>
            <a:graphicFrameLocks noChangeAspect="1"/>
          </p:cNvGraphicFramePr>
          <p:nvPr/>
        </p:nvGraphicFramePr>
        <p:xfrm>
          <a:off x="1547664" y="4289029"/>
          <a:ext cx="688975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5" name="Equation" r:id="rId5" imgW="5181600" imgH="4876800" progId="Equation.DSMT4">
                  <p:embed/>
                </p:oleObj>
              </mc:Choice>
              <mc:Fallback>
                <p:oleObj name="Equation" r:id="rId5" imgW="5181600" imgH="4876800" progId="Equation.DSMT4">
                  <p:embed/>
                  <p:pic>
                    <p:nvPicPr>
                      <p:cNvPr id="0" name="图片 2665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664" y="4289029"/>
                        <a:ext cx="688975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直接箭头连接符 18"/>
          <p:cNvCxnSpPr/>
          <p:nvPr/>
        </p:nvCxnSpPr>
        <p:spPr bwMode="auto">
          <a:xfrm flipV="1">
            <a:off x="2339752" y="4581128"/>
            <a:ext cx="1008112" cy="1"/>
          </a:xfrm>
          <a:prstGeom prst="straightConnector1">
            <a:avLst/>
          </a:prstGeom>
          <a:noFill/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sp>
        <p:nvSpPr>
          <p:cNvPr id="20" name="Rectangle 3"/>
          <p:cNvSpPr>
            <a:spLocks noChangeArrowheads="1"/>
          </p:cNvSpPr>
          <p:nvPr/>
        </p:nvSpPr>
        <p:spPr bwMode="auto">
          <a:xfrm>
            <a:off x="3403848" y="4340742"/>
            <a:ext cx="3096344" cy="480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单位长度的电流</a:t>
            </a:r>
            <a:endParaRPr kumimoji="1" lang="zh-CN" altLang="en-US" sz="2800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utoUpdateAnimBg="0" build="p"/>
      <p:bldP spid="16" grpId="0" autoUpdateAnimBg="0" build="p"/>
      <p:bldP spid="20" grpId="0" autoUpdateAnimBg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E0E0F5-C5EB-493B-8ABE-BB96F490BE3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title"/>
          </p:nvPr>
        </p:nvSpPr>
        <p:spPr>
          <a:xfrm>
            <a:off x="1403648" y="208675"/>
            <a:ext cx="6809680" cy="711122"/>
          </a:xfrm>
        </p:spPr>
        <p:txBody>
          <a:bodyPr/>
          <a:lstStyle/>
          <a:p>
            <a:pPr eaLnBrk="1" hangingPunct="1"/>
            <a:r>
              <a:rPr lang="zh-CN" alt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电磁感应与麦克斯韦方程组总结</a:t>
            </a:r>
            <a:endParaRPr lang="zh-CN" alt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7" name="Rectangle 79"/>
          <p:cNvSpPr>
            <a:spLocks noChangeArrowheads="1"/>
          </p:cNvSpPr>
          <p:nvPr/>
        </p:nvSpPr>
        <p:spPr bwMode="auto">
          <a:xfrm>
            <a:off x="150468" y="1191805"/>
            <a:ext cx="5208587" cy="593725"/>
          </a:xfrm>
          <a:prstGeom prst="rect">
            <a:avLst/>
          </a:prstGeom>
          <a:noFill/>
          <a:ln>
            <a:noFill/>
          </a:ln>
          <a:effectLst/>
        </p:spPr>
        <p:txBody>
          <a:bodyPr lIns="92075" tIns="46038" rIns="92075" bIns="46038" anchor="ctr"/>
          <a:lstStyle/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1. 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法拉第电磁感应定律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3045833" y="1785530"/>
          <a:ext cx="1617663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7" name="公式" r:id="rId1" imgW="521335" imgH="270510" progId="Equation.3">
                  <p:embed/>
                </p:oleObj>
              </mc:Choice>
              <mc:Fallback>
                <p:oleObj name="公式" r:id="rId1" imgW="521335" imgH="270510" progId="Equation.3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5833" y="1785530"/>
                        <a:ext cx="1617663" cy="857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 Box 38"/>
          <p:cNvSpPr txBox="1">
            <a:spLocks noChangeArrowheads="1"/>
          </p:cNvSpPr>
          <p:nvPr/>
        </p:nvSpPr>
        <p:spPr bwMode="auto">
          <a:xfrm>
            <a:off x="744948" y="2843238"/>
            <a:ext cx="2600679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lnSpc>
                <a:spcPct val="120000"/>
              </a:lnSpc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algn="ctr" eaLnBrk="0" hangingPunct="0">
              <a:lnSpc>
                <a:spcPct val="120000"/>
              </a:lnSpc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algn="ctr" eaLnBrk="0" hangingPunct="0">
              <a:lnSpc>
                <a:spcPct val="120000"/>
              </a:lnSpc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algn="ctr" eaLnBrk="0" hangingPunct="0">
              <a:lnSpc>
                <a:spcPct val="120000"/>
              </a:lnSpc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algn="ctr" eaLnBrk="0" hangingPunct="0">
              <a:lnSpc>
                <a:spcPct val="120000"/>
              </a:lnSpc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对</a:t>
            </a:r>
            <a:r>
              <a:rPr kumimoji="1" lang="en-US" altLang="zh-CN" sz="3200" b="1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N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匝回路</a:t>
            </a: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+mn-cs"/>
              </a:rPr>
              <a:t>:</a:t>
            </a:r>
            <a:endParaRPr kumimoji="1" lang="zh-CN" altLang="el-GR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+mn-cs"/>
            </a:endParaRP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3196294" y="2676438"/>
          <a:ext cx="3529456" cy="9130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8" name="Equation" r:id="rId3" imgW="34137600" imgH="9144000" progId="Equation.DSMT4">
                  <p:embed/>
                </p:oleObj>
              </mc:Choice>
              <mc:Fallback>
                <p:oleObj name="Equation" r:id="rId3" imgW="34137600" imgH="9144000" progId="Equation.DSMT4">
                  <p:embed/>
                  <p:pic>
                    <p:nvPicPr>
                      <p:cNvPr id="0" name="对象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96294" y="2676438"/>
                        <a:ext cx="3529456" cy="91303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50468" y="3810496"/>
            <a:ext cx="7785100" cy="4826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2. 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通过回路中任一截面感应电量</a:t>
            </a:r>
            <a:r>
              <a:rPr kumimoji="1" lang="en-US" altLang="zh-CN" sz="3200" b="1" i="1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q</a:t>
            </a:r>
            <a:endParaRPr kumimoji="1" lang="en-US" altLang="zh-CN" sz="3200" b="1" i="1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3" name="Object 3"/>
          <p:cNvGraphicFramePr/>
          <p:nvPr/>
        </p:nvGraphicFramePr>
        <p:xfrm>
          <a:off x="2931810" y="4446229"/>
          <a:ext cx="2222415" cy="926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9" name="Equation" r:id="rId5" imgW="24384000" imgH="9753600" progId="Equation.DSMT4">
                  <p:embed/>
                </p:oleObj>
              </mc:Choice>
              <mc:Fallback>
                <p:oleObj name="Equation" r:id="rId5" imgW="24384000" imgH="9753600" progId="Equation.DSMT4">
                  <p:embed/>
                  <p:pic>
                    <p:nvPicPr>
                      <p:cNvPr id="0" name="Object 3"/>
                      <p:cNvPicPr>
                        <a:picLocks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1810" y="4446229"/>
                        <a:ext cx="2222415" cy="926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E0E0F5-C5EB-493B-8ABE-BB96F490BE3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Rectangle 79"/>
          <p:cNvSpPr>
            <a:spLocks noChangeArrowheads="1"/>
          </p:cNvSpPr>
          <p:nvPr/>
        </p:nvSpPr>
        <p:spPr bwMode="auto">
          <a:xfrm>
            <a:off x="291068" y="218466"/>
            <a:ext cx="5208587" cy="593725"/>
          </a:xfrm>
          <a:prstGeom prst="rect">
            <a:avLst/>
          </a:prstGeom>
          <a:noFill/>
          <a:ln>
            <a:noFill/>
          </a:ln>
          <a:effectLst/>
        </p:spPr>
        <p:txBody>
          <a:bodyPr lIns="92075" tIns="46038" rIns="92075" bIns="46038" anchor="ctr"/>
          <a:lstStyle/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3. 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动生电动势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291068" y="2708920"/>
            <a:ext cx="7785100" cy="4826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4. 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感生电动势</a:t>
            </a:r>
            <a:endParaRPr kumimoji="1" lang="en-US" altLang="zh-CN" sz="3200" b="1" i="1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" name="对象 1"/>
          <p:cNvGraphicFramePr/>
          <p:nvPr/>
        </p:nvGraphicFramePr>
        <p:xfrm>
          <a:off x="1429450" y="812191"/>
          <a:ext cx="4503737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9" name="Equation" r:id="rId1" imgW="43891200" imgH="7924800" progId="Equation.DSMT4">
                  <p:embed/>
                </p:oleObj>
              </mc:Choice>
              <mc:Fallback>
                <p:oleObj name="Equation" r:id="rId1" imgW="43891200" imgH="7924800" progId="Equation.DSMT4">
                  <p:embed/>
                  <p:pic>
                    <p:nvPicPr>
                      <p:cNvPr id="0" name="对象 1"/>
                      <p:cNvPicPr>
                        <a:picLocks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9450" y="812191"/>
                        <a:ext cx="4503737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/>
          <p:nvPr/>
        </p:nvGraphicFramePr>
        <p:xfrm>
          <a:off x="3772455" y="1950308"/>
          <a:ext cx="34544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0" name="公式" r:id="rId3" imgW="1068705" imgH="186690" progId="Equation.3">
                  <p:embed/>
                </p:oleObj>
              </mc:Choice>
              <mc:Fallback>
                <p:oleObj name="公式" r:id="rId3" imgW="1068705" imgH="186690" progId="Equation.3">
                  <p:embed/>
                  <p:pic>
                    <p:nvPicPr>
                      <p:cNvPr id="0" name="对象 7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72455" y="1950308"/>
                        <a:ext cx="3454400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644448" y="2047579"/>
            <a:ext cx="1570005" cy="486929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方向：</a:t>
            </a:r>
            <a:endParaRPr kumimoji="1" lang="en-US" altLang="zh-CN" sz="3200" b="1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/>
        </p:nvGraphicFramePr>
        <p:xfrm>
          <a:off x="1878874" y="1919363"/>
          <a:ext cx="1671638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1" name="Equation" r:id="rId5" imgW="1036955" imgH="295910" progId="Equation.DSMT4">
                  <p:embed/>
                </p:oleObj>
              </mc:Choice>
              <mc:Fallback>
                <p:oleObj name="Equation" r:id="rId5" imgW="1036955" imgH="295910" progId="Equation.DSMT4">
                  <p:embed/>
                  <p:pic>
                    <p:nvPicPr>
                      <p:cNvPr id="0" name="对象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78874" y="1919363"/>
                        <a:ext cx="1671638" cy="53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/>
        </p:nvGraphicFramePr>
        <p:xfrm>
          <a:off x="1958246" y="3320519"/>
          <a:ext cx="2309812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2" name="公式" r:id="rId7" imgW="746760" imgH="250825" progId="Equation.3">
                  <p:embed/>
                </p:oleObj>
              </mc:Choice>
              <mc:Fallback>
                <p:oleObj name="公式" r:id="rId7" imgW="746760" imgH="250825" progId="Equation.3">
                  <p:embed/>
                  <p:pic>
                    <p:nvPicPr>
                      <p:cNvPr id="0" name="对象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8246" y="3320519"/>
                        <a:ext cx="2309812" cy="792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/>
        </p:nvGraphicFramePr>
        <p:xfrm>
          <a:off x="4203496" y="3191520"/>
          <a:ext cx="1550987" cy="102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3" name="Equation" r:id="rId9" imgW="495935" imgH="328295" progId="Equation.DSMT4">
                  <p:embed/>
                </p:oleObj>
              </mc:Choice>
              <mc:Fallback>
                <p:oleObj name="Equation" r:id="rId9" imgW="495935" imgH="328295" progId="Equation.DSMT4">
                  <p:embed/>
                  <p:pic>
                    <p:nvPicPr>
                      <p:cNvPr id="0" name="对象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03496" y="3191520"/>
                        <a:ext cx="1550987" cy="1022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"/>
          <p:cNvSpPr>
            <a:spLocks noChangeArrowheads="1"/>
          </p:cNvSpPr>
          <p:nvPr/>
        </p:nvSpPr>
        <p:spPr bwMode="auto">
          <a:xfrm>
            <a:off x="679945" y="4365104"/>
            <a:ext cx="8067624" cy="486929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92075" tIns="46038" rIns="92075" bIns="46038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法拉第电磁感应定律对动生、感生均成立。</a:t>
            </a:r>
            <a:endParaRPr kumimoji="1" lang="en-US" altLang="zh-CN" sz="3200" b="1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E0E0F5-C5EB-493B-8ABE-BB96F490BE3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32" name="Group 8"/>
          <p:cNvGrpSpPr/>
          <p:nvPr/>
        </p:nvGrpSpPr>
        <p:grpSpPr bwMode="auto">
          <a:xfrm>
            <a:off x="64594" y="1974425"/>
            <a:ext cx="4765674" cy="687388"/>
            <a:chOff x="161" y="674"/>
            <a:chExt cx="3002" cy="433"/>
          </a:xfrm>
        </p:grpSpPr>
        <p:sp>
          <p:nvSpPr>
            <p:cNvPr id="33" name="Text Box 9"/>
            <p:cNvSpPr txBox="1">
              <a:spLocks noChangeArrowheads="1"/>
            </p:cNvSpPr>
            <p:nvPr/>
          </p:nvSpPr>
          <p:spPr bwMode="auto">
            <a:xfrm>
              <a:off x="222" y="674"/>
              <a:ext cx="2941" cy="395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2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楷体_GB2312" panose="02010609030101010101" pitchFamily="49" charset="-122"/>
                  <a:cs typeface="Times New Roman" panose="02020603050405020304" pitchFamily="18" charset="0"/>
                </a:rPr>
                <a:t>     ：磁场能量密度</a:t>
              </a:r>
              <a:endPara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34" name="Object 10"/>
            <p:cNvGraphicFramePr>
              <a:graphicFrameLocks noChangeAspect="1"/>
            </p:cNvGraphicFramePr>
            <p:nvPr/>
          </p:nvGraphicFramePr>
          <p:xfrm>
            <a:off x="161" y="714"/>
            <a:ext cx="451" cy="3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734" name="公式" r:id="rId1" imgW="180340" imgH="173990" progId="Equation.3">
                    <p:embed/>
                  </p:oleObj>
                </mc:Choice>
                <mc:Fallback>
                  <p:oleObj name="公式" r:id="rId1" imgW="180340" imgH="17399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1" y="714"/>
                          <a:ext cx="451" cy="39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5" name="Object 16"/>
          <p:cNvGraphicFramePr>
            <a:graphicFrameLocks noChangeAspect="1"/>
          </p:cNvGraphicFramePr>
          <p:nvPr/>
        </p:nvGraphicFramePr>
        <p:xfrm>
          <a:off x="4108030" y="1738680"/>
          <a:ext cx="1879600" cy="1154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5" name="Equation" r:id="rId3" imgW="17373600" imgH="10668000" progId="Equation.DSMT4">
                  <p:embed/>
                </p:oleObj>
              </mc:Choice>
              <mc:Fallback>
                <p:oleObj name="Equation" r:id="rId3" imgW="17373600" imgH="10668000" progId="Equation.DSMT4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8030" y="1738680"/>
                        <a:ext cx="1879600" cy="1154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17"/>
          <p:cNvGraphicFramePr>
            <a:graphicFrameLocks noChangeAspect="1"/>
          </p:cNvGraphicFramePr>
          <p:nvPr/>
        </p:nvGraphicFramePr>
        <p:xfrm>
          <a:off x="5940152" y="1788687"/>
          <a:ext cx="1517650" cy="1054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6" name="Equation" r:id="rId5" imgW="14020800" imgH="9753600" progId="Equation.DSMT4">
                  <p:embed/>
                </p:oleObj>
              </mc:Choice>
              <mc:Fallback>
                <p:oleObj name="Equation" r:id="rId5" imgW="14020800" imgH="975360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0152" y="1788687"/>
                        <a:ext cx="1517650" cy="1054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Rectangle 79"/>
          <p:cNvSpPr>
            <a:spLocks noChangeArrowheads="1"/>
          </p:cNvSpPr>
          <p:nvPr/>
        </p:nvSpPr>
        <p:spPr bwMode="auto">
          <a:xfrm>
            <a:off x="161973" y="332656"/>
            <a:ext cx="3603203" cy="593725"/>
          </a:xfrm>
          <a:prstGeom prst="rect">
            <a:avLst/>
          </a:prstGeom>
          <a:noFill/>
          <a:ln>
            <a:noFill/>
          </a:ln>
          <a:effectLst/>
        </p:spPr>
        <p:txBody>
          <a:bodyPr lIns="92075" tIns="46038" rIns="92075" bIns="46038" anchor="ctr"/>
          <a:lstStyle/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5. 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磁场的能量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2987824" y="926381"/>
          <a:ext cx="2217737" cy="779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7" name="Equation" r:id="rId7" imgW="20421600" imgH="7010400" progId="Equation.DSMT4">
                  <p:embed/>
                </p:oleObj>
              </mc:Choice>
              <mc:Fallback>
                <p:oleObj name="Equation" r:id="rId7" imgW="20421600" imgH="7010400" progId="Equation.DSMT4">
                  <p:embed/>
                  <p:pic>
                    <p:nvPicPr>
                      <p:cNvPr id="0" name="对象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7824" y="926381"/>
                        <a:ext cx="2217737" cy="7794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E0E0F5-C5EB-493B-8ABE-BB96F490BE3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119957" y="144663"/>
            <a:ext cx="4054008" cy="75713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  6. </a:t>
            </a: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位移电流</a:t>
            </a:r>
            <a:endParaRPr kumimoji="1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" name="对象 7"/>
          <p:cNvGraphicFramePr/>
          <p:nvPr/>
        </p:nvGraphicFramePr>
        <p:xfrm>
          <a:off x="2480010" y="752131"/>
          <a:ext cx="1693955" cy="10228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0" name="Equation" r:id="rId1" imgW="15240000" imgH="9753600" progId="Equation.DSMT4">
                  <p:embed/>
                </p:oleObj>
              </mc:Choice>
              <mc:Fallback>
                <p:oleObj name="Equation" r:id="rId1" imgW="15240000" imgH="9753600" progId="Equation.DSMT4">
                  <p:embed/>
                  <p:pic>
                    <p:nvPicPr>
                      <p:cNvPr id="0" name="对象 7"/>
                      <p:cNvPicPr>
                        <a:picLocks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0010" y="752131"/>
                        <a:ext cx="1693955" cy="102288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173965" y="935537"/>
            <a:ext cx="4826000" cy="62735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L="987425" marR="0" lvl="0" indent="-987425" algn="just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    实质：变化的电场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119957" y="1689535"/>
            <a:ext cx="7708246" cy="6267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传导电流和位移电流的区别：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5" name="Rectangle 12"/>
          <p:cNvSpPr>
            <a:spLocks noChangeArrowheads="1"/>
          </p:cNvSpPr>
          <p:nvPr/>
        </p:nvSpPr>
        <p:spPr bwMode="auto">
          <a:xfrm>
            <a:off x="2828925" y="2997314"/>
            <a:ext cx="3068638" cy="682626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产生原因不同；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15"/>
          <p:cNvSpPr>
            <a:spLocks noChangeArrowheads="1"/>
          </p:cNvSpPr>
          <p:nvPr/>
        </p:nvSpPr>
        <p:spPr bwMode="auto">
          <a:xfrm>
            <a:off x="2816226" y="3646602"/>
            <a:ext cx="4132263" cy="127476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位移电流无焦耳热，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传导电流有焦耳热。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Rectangle 17"/>
          <p:cNvSpPr>
            <a:spLocks noChangeArrowheads="1"/>
          </p:cNvSpPr>
          <p:nvPr/>
        </p:nvSpPr>
        <p:spPr bwMode="auto">
          <a:xfrm>
            <a:off x="2411413" y="2278176"/>
            <a:ext cx="5688012" cy="68326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在产生磁场方面是等效的。</a:t>
            </a: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" name="Rectangle 18"/>
          <p:cNvSpPr>
            <a:spLocks noChangeArrowheads="1"/>
          </p:cNvSpPr>
          <p:nvPr/>
        </p:nvSpPr>
        <p:spPr bwMode="auto">
          <a:xfrm>
            <a:off x="747424" y="2278176"/>
            <a:ext cx="1832553" cy="6267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99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相同点</a:t>
            </a: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99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：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99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2" name="Rectangle 19"/>
          <p:cNvSpPr>
            <a:spLocks noChangeArrowheads="1"/>
          </p:cNvSpPr>
          <p:nvPr/>
        </p:nvSpPr>
        <p:spPr bwMode="auto">
          <a:xfrm>
            <a:off x="818862" y="2997313"/>
            <a:ext cx="1832553" cy="6267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sng" strike="noStrike" kern="1200" cap="none" spc="0" normalizeH="0" baseline="0" noProof="0">
                <a:ln>
                  <a:noFill/>
                </a:ln>
                <a:solidFill>
                  <a:srgbClr val="99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不同点</a:t>
            </a:r>
            <a:r>
              <a:rPr kumimoji="1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99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：</a:t>
            </a:r>
            <a:endParaRPr kumimoji="1" lang="zh-CN" altLang="en-US" sz="3200" b="1" i="0" u="none" strike="noStrike" kern="1200" cap="none" spc="0" normalizeH="0" baseline="0" noProof="0">
              <a:ln>
                <a:noFill/>
              </a:ln>
              <a:solidFill>
                <a:srgbClr val="99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3" name="Rectangle 2"/>
          <p:cNvSpPr>
            <a:spLocks noChangeArrowheads="1"/>
          </p:cNvSpPr>
          <p:nvPr/>
        </p:nvSpPr>
        <p:spPr bwMode="auto">
          <a:xfrm>
            <a:off x="30633" y="5105346"/>
            <a:ext cx="2380780" cy="6267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全电流定律</a:t>
            </a: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:</a:t>
            </a:r>
            <a:endParaRPr kumimoji="1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4" name="Object 6"/>
          <p:cNvGraphicFramePr/>
          <p:nvPr/>
        </p:nvGraphicFramePr>
        <p:xfrm>
          <a:off x="2512659" y="4874188"/>
          <a:ext cx="5315544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1" name="Equation" r:id="rId3" imgW="49072800" imgH="10058400" progId="Equation.DSMT4">
                  <p:embed/>
                </p:oleObj>
              </mc:Choice>
              <mc:Fallback>
                <p:oleObj name="Equation" r:id="rId3" imgW="49072800" imgH="10058400" progId="Equation.DSMT4">
                  <p:embed/>
                  <p:pic>
                    <p:nvPicPr>
                      <p:cNvPr id="0" name="Object 6"/>
                      <p:cNvPicPr>
                        <a:picLocks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2659" y="4874188"/>
                        <a:ext cx="5315544" cy="1089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9E0E0F5-C5EB-493B-8ABE-BB96F490BE3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  <a:cs typeface="+mn-cs"/>
            </a:endParaRPr>
          </a:p>
        </p:txBody>
      </p:sp>
      <p:graphicFrame>
        <p:nvGraphicFramePr>
          <p:cNvPr id="7" name="Object 28"/>
          <p:cNvGraphicFramePr/>
          <p:nvPr/>
        </p:nvGraphicFramePr>
        <p:xfrm>
          <a:off x="467544" y="3303612"/>
          <a:ext cx="5078413" cy="1258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2" name="公式" r:id="rId1" imgW="1416685" imgH="354330" progId="Equation.3">
                  <p:embed/>
                </p:oleObj>
              </mc:Choice>
              <mc:Fallback>
                <p:oleObj name="公式" r:id="rId1" imgW="1416685" imgH="354330" progId="Equation.3">
                  <p:embed/>
                  <p:pic>
                    <p:nvPicPr>
                      <p:cNvPr id="0" name="Object 28"/>
                      <p:cNvPicPr>
                        <a:picLocks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3303612"/>
                        <a:ext cx="5078413" cy="1258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9"/>
          <p:cNvGraphicFramePr/>
          <p:nvPr/>
        </p:nvGraphicFramePr>
        <p:xfrm>
          <a:off x="467544" y="2708920"/>
          <a:ext cx="2270125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3" name="公式" r:id="rId3" imgW="631190" imgH="257810" progId="Equation.3">
                  <p:embed/>
                </p:oleObj>
              </mc:Choice>
              <mc:Fallback>
                <p:oleObj name="公式" r:id="rId3" imgW="631190" imgH="257810" progId="Equation.3">
                  <p:embed/>
                  <p:pic>
                    <p:nvPicPr>
                      <p:cNvPr id="0" name="Object 29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2708920"/>
                        <a:ext cx="2270125" cy="915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30"/>
          <p:cNvGraphicFramePr/>
          <p:nvPr/>
        </p:nvGraphicFramePr>
        <p:xfrm>
          <a:off x="539552" y="1548870"/>
          <a:ext cx="4078288" cy="1258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4" name="公式" r:id="rId5" imgW="1139825" imgH="354330" progId="Equation.3">
                  <p:embed/>
                </p:oleObj>
              </mc:Choice>
              <mc:Fallback>
                <p:oleObj name="公式" r:id="rId5" imgW="1139825" imgH="354330" progId="Equation.3">
                  <p:embed/>
                  <p:pic>
                    <p:nvPicPr>
                      <p:cNvPr id="0" name="Object 30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1548870"/>
                        <a:ext cx="4078288" cy="1258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31"/>
          <p:cNvGraphicFramePr/>
          <p:nvPr/>
        </p:nvGraphicFramePr>
        <p:xfrm>
          <a:off x="611560" y="902088"/>
          <a:ext cx="2424112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5" name="公式" r:id="rId7" imgW="676275" imgH="257810" progId="Equation.3">
                  <p:embed/>
                </p:oleObj>
              </mc:Choice>
              <mc:Fallback>
                <p:oleObj name="公式" r:id="rId7" imgW="676275" imgH="257810" progId="Equation.3">
                  <p:embed/>
                  <p:pic>
                    <p:nvPicPr>
                      <p:cNvPr id="0" name="Object 31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902088"/>
                        <a:ext cx="2424112" cy="915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119956" y="144663"/>
            <a:ext cx="5676179" cy="75713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7.</a:t>
            </a: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麦克斯韦方</a:t>
            </a:r>
            <a:r>
              <a:rPr kumimoji="1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程</a:t>
            </a:r>
            <a:r>
              <a:rPr kumimoji="1" lang="zh-CN" altLang="en-US" sz="3600" b="1" i="0" u="none" strike="noStrike" kern="1200" cap="none" spc="0" normalizeH="0" baseline="0" noProof="0" smtClean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组（</a:t>
            </a:r>
            <a:r>
              <a:rPr kumimoji="1" lang="zh-CN" altLang="en-US" sz="3600" b="1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纠错</a:t>
            </a:r>
            <a:r>
              <a:rPr kumimoji="1" lang="zh-CN" altLang="en-US" sz="3600" b="1" i="0" u="none" strike="noStrike" kern="1200" cap="none" spc="0" normalizeH="0" baseline="0" noProof="0" smtClean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）</a:t>
            </a:r>
            <a:endParaRPr kumimoji="1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46"/>
          <p:cNvSpPr>
            <a:spLocks noChangeArrowheads="1"/>
          </p:cNvSpPr>
          <p:nvPr/>
        </p:nvSpPr>
        <p:spPr bwMode="auto">
          <a:xfrm>
            <a:off x="86907" y="908720"/>
            <a:ext cx="2997200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00B05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一、相干条件</a:t>
            </a:r>
            <a:endParaRPr lang="zh-CN" altLang="en-US" sz="3200" b="1" dirty="0">
              <a:solidFill>
                <a:srgbClr val="00B05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31" name="Rectangle 51"/>
          <p:cNvSpPr>
            <a:spLocks noChangeArrowheads="1"/>
          </p:cNvSpPr>
          <p:nvPr/>
        </p:nvSpPr>
        <p:spPr bwMode="auto">
          <a:xfrm>
            <a:off x="629086" y="1484784"/>
            <a:ext cx="5794857" cy="2990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1</a:t>
            </a: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）频率相同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;</a:t>
            </a:r>
            <a:endParaRPr lang="en-US" altLang="zh-CN" sz="3200" b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）振动方向相同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;</a:t>
            </a:r>
            <a:endParaRPr lang="en-US" altLang="zh-CN" sz="3200" b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3</a:t>
            </a: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）相位差恒定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;</a:t>
            </a:r>
            <a:endParaRPr lang="en-US" altLang="zh-CN" sz="3200" b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4</a:t>
            </a: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）振幅相差不能太大；</a:t>
            </a:r>
            <a:endParaRPr lang="en-US" altLang="zh-CN" sz="3200" b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5</a:t>
            </a: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）光程差不能相差太大。</a:t>
            </a:r>
            <a:endParaRPr lang="zh-CN" alt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34" name="Rectangle 6"/>
          <p:cNvSpPr>
            <a:spLocks noChangeArrowheads="1"/>
          </p:cNvSpPr>
          <p:nvPr/>
        </p:nvSpPr>
        <p:spPr bwMode="auto">
          <a:xfrm>
            <a:off x="0" y="4437112"/>
            <a:ext cx="440697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00B05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二、</a:t>
            </a:r>
            <a:r>
              <a:rPr lang="en-US" altLang="zh-CN" sz="3200" b="1" dirty="0">
                <a:solidFill>
                  <a:srgbClr val="00B05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</a:t>
            </a:r>
            <a:r>
              <a:rPr lang="zh-CN" altLang="en-US" sz="3200" b="1" dirty="0">
                <a:solidFill>
                  <a:srgbClr val="00B05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获得相干光的方法</a:t>
            </a:r>
            <a:endParaRPr lang="zh-CN" altLang="en-US" sz="3200" b="1" dirty="0">
              <a:solidFill>
                <a:srgbClr val="00B05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54" name="Rectangle 5"/>
          <p:cNvSpPr>
            <a:spLocks noChangeArrowheads="1"/>
          </p:cNvSpPr>
          <p:nvPr/>
        </p:nvSpPr>
        <p:spPr bwMode="auto">
          <a:xfrm>
            <a:off x="915369" y="5157192"/>
            <a:ext cx="3946886" cy="486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1.</a:t>
            </a:r>
            <a:r>
              <a:rPr kumimoji="1" lang="zh-CN" altLang="en-US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分波阵面法</a:t>
            </a:r>
            <a:r>
              <a:rPr kumimoji="1" lang="en-US" altLang="zh-CN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:</a:t>
            </a:r>
            <a:endParaRPr kumimoji="1" lang="en-US" altLang="zh-CN" sz="32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55" name="Rectangle 52"/>
          <p:cNvSpPr>
            <a:spLocks noChangeArrowheads="1"/>
          </p:cNvSpPr>
          <p:nvPr/>
        </p:nvSpPr>
        <p:spPr bwMode="auto">
          <a:xfrm>
            <a:off x="915369" y="5733256"/>
            <a:ext cx="2938463" cy="53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66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2.</a:t>
            </a:r>
            <a:r>
              <a:rPr kumimoji="1" lang="zh-CN" altLang="en-US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分振幅法</a:t>
            </a:r>
            <a:r>
              <a:rPr kumimoji="1" lang="en-US" altLang="zh-CN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:</a:t>
            </a:r>
            <a:endParaRPr kumimoji="1" lang="en-US" altLang="zh-CN" sz="32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8" name="AutoShape 2"/>
          <p:cNvSpPr>
            <a:spLocks noChangeArrowheads="1"/>
          </p:cNvSpPr>
          <p:nvPr/>
        </p:nvSpPr>
        <p:spPr bwMode="auto">
          <a:xfrm>
            <a:off x="1219200" y="0"/>
            <a:ext cx="5943600" cy="879475"/>
          </a:xfrm>
          <a:prstGeom prst="horizontalScroll">
            <a:avLst>
              <a:gd name="adj" fmla="val 125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光的干涉总结</a:t>
            </a:r>
            <a:endParaRPr lang="zh-CN" alt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6"/>
          <p:cNvSpPr>
            <a:spLocks noChangeArrowheads="1"/>
          </p:cNvSpPr>
          <p:nvPr/>
        </p:nvSpPr>
        <p:spPr bwMode="auto">
          <a:xfrm>
            <a:off x="66795" y="37551"/>
            <a:ext cx="358303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00B05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三、</a:t>
            </a:r>
            <a:r>
              <a:rPr lang="en-US" altLang="zh-CN" sz="3200" b="1" dirty="0">
                <a:solidFill>
                  <a:srgbClr val="00B05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</a:t>
            </a:r>
            <a:r>
              <a:rPr lang="zh-CN" altLang="en-US" sz="3200" b="1" dirty="0">
                <a:solidFill>
                  <a:srgbClr val="00B05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分波阵面干涉</a:t>
            </a:r>
            <a:endParaRPr lang="zh-CN" altLang="en-US" sz="3200" b="1" dirty="0">
              <a:solidFill>
                <a:srgbClr val="00B05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39" name="Object 72"/>
          <p:cNvGraphicFramePr>
            <a:graphicFrameLocks noChangeAspect="1"/>
          </p:cNvGraphicFramePr>
          <p:nvPr/>
        </p:nvGraphicFramePr>
        <p:xfrm>
          <a:off x="1043608" y="3249044"/>
          <a:ext cx="912813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4" name="公式" r:id="rId1" imgW="225425" imgH="116205" progId="Equation.3">
                  <p:embed/>
                </p:oleObj>
              </mc:Choice>
              <mc:Fallback>
                <p:oleObj name="公式" r:id="rId1" imgW="225425" imgH="116205" progId="Equation.3">
                  <p:embed/>
                  <p:pic>
                    <p:nvPicPr>
                      <p:cNvPr id="0" name="Object 7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3608" y="3249044"/>
                        <a:ext cx="912813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73"/>
          <p:cNvGraphicFramePr>
            <a:graphicFrameLocks noChangeAspect="1"/>
          </p:cNvGraphicFramePr>
          <p:nvPr/>
        </p:nvGraphicFramePr>
        <p:xfrm>
          <a:off x="1818600" y="2793547"/>
          <a:ext cx="493712" cy="1495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5" name="公式" r:id="rId3" imgW="141605" imgH="180340" progId="Equation.3">
                  <p:embed/>
                </p:oleObj>
              </mc:Choice>
              <mc:Fallback>
                <p:oleObj name="公式" r:id="rId3" imgW="141605" imgH="180340" progId="Equation.3">
                  <p:embed/>
                  <p:pic>
                    <p:nvPicPr>
                      <p:cNvPr id="0" name="Object 7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8600" y="2793547"/>
                        <a:ext cx="493712" cy="1495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74"/>
          <p:cNvGraphicFramePr>
            <a:graphicFrameLocks noChangeAspect="1"/>
          </p:cNvGraphicFramePr>
          <p:nvPr/>
        </p:nvGraphicFramePr>
        <p:xfrm>
          <a:off x="2326308" y="2615632"/>
          <a:ext cx="1009657" cy="91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6" name="Equation" r:id="rId5" imgW="340995" imgH="334645" progId="Equation.DSMT4">
                  <p:embed/>
                </p:oleObj>
              </mc:Choice>
              <mc:Fallback>
                <p:oleObj name="Equation" r:id="rId5" imgW="340995" imgH="334645" progId="Equation.DSMT4">
                  <p:embed/>
                  <p:pic>
                    <p:nvPicPr>
                      <p:cNvPr id="0" name="Object 7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26308" y="2615632"/>
                        <a:ext cx="1009657" cy="911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75"/>
          <p:cNvGraphicFramePr>
            <a:graphicFrameLocks noChangeAspect="1"/>
          </p:cNvGraphicFramePr>
          <p:nvPr/>
        </p:nvGraphicFramePr>
        <p:xfrm>
          <a:off x="2104058" y="3504632"/>
          <a:ext cx="2179910" cy="912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7" name="公式" r:id="rId7" imgW="760095" imgH="334645" progId="Equation.3">
                  <p:embed/>
                </p:oleObj>
              </mc:Choice>
              <mc:Fallback>
                <p:oleObj name="公式" r:id="rId7" imgW="760095" imgH="334645" progId="Equation.3">
                  <p:embed/>
                  <p:pic>
                    <p:nvPicPr>
                      <p:cNvPr id="0" name="Object 7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4058" y="3504632"/>
                        <a:ext cx="2179910" cy="912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Object 76"/>
          <p:cNvGraphicFramePr>
            <a:graphicFrameLocks noChangeAspect="1"/>
          </p:cNvGraphicFramePr>
          <p:nvPr/>
        </p:nvGraphicFramePr>
        <p:xfrm>
          <a:off x="6014998" y="3228406"/>
          <a:ext cx="2957513" cy="484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8" name="Equation" r:id="rId9" imgW="914400" imgH="173990" progId="Equation.DSMT4">
                  <p:embed/>
                </p:oleObj>
              </mc:Choice>
              <mc:Fallback>
                <p:oleObj name="Equation" r:id="rId9" imgW="914400" imgH="173990" progId="Equation.DSMT4">
                  <p:embed/>
                  <p:pic>
                    <p:nvPicPr>
                      <p:cNvPr id="0" name="Object 7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4998" y="3228406"/>
                        <a:ext cx="2957513" cy="484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 Box 77"/>
          <p:cNvSpPr txBox="1">
            <a:spLocks noChangeArrowheads="1"/>
          </p:cNvSpPr>
          <p:nvPr/>
        </p:nvSpPr>
        <p:spPr bwMode="auto">
          <a:xfrm>
            <a:off x="4605958" y="2815657"/>
            <a:ext cx="2699385" cy="525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（明纹）                   </a:t>
            </a:r>
            <a:r>
              <a:rPr kumimoji="1" lang="en-US" altLang="zh-CN" sz="2800" b="1" dirty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</a:t>
            </a:r>
            <a:endParaRPr kumimoji="1" lang="en-US" altLang="zh-CN" sz="2800" b="1" dirty="0">
              <a:solidFill>
                <a:srgbClr val="000099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45" name="Text Box 78"/>
          <p:cNvSpPr txBox="1">
            <a:spLocks noChangeArrowheads="1"/>
          </p:cNvSpPr>
          <p:nvPr/>
        </p:nvSpPr>
        <p:spPr bwMode="auto">
          <a:xfrm>
            <a:off x="4632946" y="3712594"/>
            <a:ext cx="1757990" cy="525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（暗纹）                  </a:t>
            </a:r>
            <a:endParaRPr kumimoji="1" lang="en-US" altLang="zh-CN" sz="2800" b="1" dirty="0">
              <a:solidFill>
                <a:srgbClr val="CC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1391311" y="1454318"/>
          <a:ext cx="1470025" cy="103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9" name="公式" r:id="rId11" imgW="13411200" imgH="9448800" progId="Equation.3">
                  <p:embed/>
                </p:oleObj>
              </mc:Choice>
              <mc:Fallback>
                <p:oleObj name="公式" r:id="rId11" imgW="13411200" imgH="9448800" progId="Equation.3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91311" y="1454318"/>
                        <a:ext cx="1470025" cy="1038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2860020" y="1120241"/>
          <a:ext cx="2504068" cy="16722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80" name="公式" r:id="rId13" imgW="830580" imgH="656590" progId="Equation.3">
                  <p:embed/>
                </p:oleObj>
              </mc:Choice>
              <mc:Fallback>
                <p:oleObj name="公式" r:id="rId13" imgW="830580" imgH="656590" progId="Equation.3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60020" y="1120241"/>
                        <a:ext cx="2504068" cy="16722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Text Box 77"/>
          <p:cNvSpPr txBox="1">
            <a:spLocks noChangeArrowheads="1"/>
          </p:cNvSpPr>
          <p:nvPr/>
        </p:nvSpPr>
        <p:spPr bwMode="auto">
          <a:xfrm>
            <a:off x="5585270" y="1236669"/>
            <a:ext cx="1981764" cy="525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（明纹）                   </a:t>
            </a:r>
            <a:r>
              <a:rPr kumimoji="1" lang="en-US" altLang="zh-CN" sz="2800" b="1" dirty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</a:t>
            </a:r>
            <a:endParaRPr kumimoji="1" lang="en-US" altLang="zh-CN" sz="2800" b="1" dirty="0">
              <a:solidFill>
                <a:srgbClr val="000099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50" name="Text Box 78"/>
          <p:cNvSpPr txBox="1">
            <a:spLocks noChangeArrowheads="1"/>
          </p:cNvSpPr>
          <p:nvPr/>
        </p:nvSpPr>
        <p:spPr bwMode="auto">
          <a:xfrm>
            <a:off x="5585270" y="2115288"/>
            <a:ext cx="1850603" cy="525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（暗纹）                  </a:t>
            </a:r>
            <a:endParaRPr kumimoji="1" lang="en-US" altLang="zh-CN" sz="2800" b="1" dirty="0">
              <a:solidFill>
                <a:srgbClr val="CC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3419872" y="4365770"/>
          <a:ext cx="1331912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81" name="公式" r:id="rId15" imgW="14935200" imgH="9448800" progId="Equation.3">
                  <p:embed/>
                </p:oleObj>
              </mc:Choice>
              <mc:Fallback>
                <p:oleObj name="公式" r:id="rId15" imgW="14935200" imgH="9448800" progId="Equation.3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872" y="4365770"/>
                        <a:ext cx="1331912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6"/>
          <p:cNvSpPr>
            <a:spLocks noChangeArrowheads="1"/>
          </p:cNvSpPr>
          <p:nvPr/>
        </p:nvSpPr>
        <p:spPr bwMode="auto">
          <a:xfrm>
            <a:off x="691828" y="622447"/>
            <a:ext cx="316945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rgbClr val="CC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1. </a:t>
            </a:r>
            <a:r>
              <a:rPr lang="zh-CN" altLang="en-US" sz="3200" b="1" dirty="0">
                <a:solidFill>
                  <a:srgbClr val="CC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杨氏双缝干涉 </a:t>
            </a:r>
            <a:endParaRPr lang="zh-CN" altLang="en-US" sz="3200" b="1" dirty="0">
              <a:solidFill>
                <a:srgbClr val="CC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0" name="Rectangle 4"/>
          <p:cNvSpPr txBox="1">
            <a:spLocks noChangeArrowheads="1"/>
          </p:cNvSpPr>
          <p:nvPr/>
        </p:nvSpPr>
        <p:spPr>
          <a:xfrm>
            <a:off x="735640" y="5221007"/>
            <a:ext cx="5200650" cy="619125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CC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2. </a:t>
            </a:r>
            <a:r>
              <a:rPr kumimoji="1" lang="zh-CN" altLang="en-US" sz="3200" b="1" dirty="0" smtClean="0">
                <a:solidFill>
                  <a:srgbClr val="CC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劳埃德镜实验</a:t>
            </a:r>
            <a:r>
              <a:rPr kumimoji="1" lang="zh-CN" altLang="en-US" sz="3200" b="1" dirty="0" smtClean="0">
                <a:solidFill>
                  <a:srgbClr val="CC0000"/>
                </a:solidFill>
              </a:rPr>
              <a:t> </a:t>
            </a:r>
            <a:endParaRPr kumimoji="1" lang="zh-CN" altLang="en-US" sz="3200" b="1" dirty="0">
              <a:solidFill>
                <a:srgbClr val="CC0000"/>
              </a:solidFill>
            </a:endParaRPr>
          </a:p>
        </p:txBody>
      </p:sp>
      <p:sp>
        <p:nvSpPr>
          <p:cNvPr id="21" name="Rectangle 8"/>
          <p:cNvSpPr>
            <a:spLocks noChangeArrowheads="1"/>
          </p:cNvSpPr>
          <p:nvPr/>
        </p:nvSpPr>
        <p:spPr bwMode="auto">
          <a:xfrm>
            <a:off x="1331672" y="5951205"/>
            <a:ext cx="46720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验证了</a:t>
            </a:r>
            <a:r>
              <a:rPr kumimoji="1" lang="zh-CN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半波损失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的存在。</a:t>
            </a:r>
            <a:endParaRPr kumimoji="1" lang="zh-C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2" name="AutoShape 86"/>
          <p:cNvSpPr>
            <a:spLocks noChangeArrowheads="1"/>
          </p:cNvSpPr>
          <p:nvPr/>
        </p:nvSpPr>
        <p:spPr bwMode="auto">
          <a:xfrm>
            <a:off x="101923" y="1873932"/>
            <a:ext cx="1267434" cy="1008112"/>
          </a:xfrm>
          <a:prstGeom prst="wedgeRoundRectCallout">
            <a:avLst>
              <a:gd name="adj1" fmla="val 98596"/>
              <a:gd name="adj2" fmla="val 92017"/>
              <a:gd name="adj3" fmla="val 16667"/>
            </a:avLst>
          </a:prstGeom>
          <a:noFill/>
          <a:ln w="9525" algn="ctr">
            <a:solidFill>
              <a:srgbClr val="0000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条纹</a:t>
            </a:r>
            <a:endParaRPr kumimoji="1" lang="en-US" altLang="zh-CN" sz="2400" b="1" dirty="0" smtClean="0">
              <a:solidFill>
                <a:srgbClr val="FF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位置</a:t>
            </a:r>
            <a:endParaRPr kumimoji="1"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4" name="AutoShape 86"/>
          <p:cNvSpPr>
            <a:spLocks noChangeArrowheads="1"/>
          </p:cNvSpPr>
          <p:nvPr/>
        </p:nvSpPr>
        <p:spPr bwMode="auto">
          <a:xfrm>
            <a:off x="323528" y="3975294"/>
            <a:ext cx="1267434" cy="1008112"/>
          </a:xfrm>
          <a:prstGeom prst="wedgeRoundRectCallout">
            <a:avLst>
              <a:gd name="adj1" fmla="val 195772"/>
              <a:gd name="adj2" fmla="val 41112"/>
              <a:gd name="adj3" fmla="val 16667"/>
            </a:avLst>
          </a:prstGeom>
          <a:noFill/>
          <a:ln w="9525" algn="ctr">
            <a:solidFill>
              <a:srgbClr val="0000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条纹</a:t>
            </a:r>
            <a:endParaRPr kumimoji="1" lang="en-US" altLang="zh-CN" sz="2400" b="1" dirty="0" smtClean="0">
              <a:solidFill>
                <a:srgbClr val="FF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宽度</a:t>
            </a:r>
            <a:endParaRPr kumimoji="1"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4"/>
          <p:cNvSpPr txBox="1">
            <a:spLocks noChangeArrowheads="1"/>
          </p:cNvSpPr>
          <p:nvPr/>
        </p:nvSpPr>
        <p:spPr>
          <a:xfrm>
            <a:off x="107504" y="116632"/>
            <a:ext cx="5200650" cy="619125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10000"/>
              </a:lnSpc>
            </a:pPr>
            <a:r>
              <a:rPr kumimoji="1" lang="zh-CN" altLang="en-US" sz="3200" b="1" dirty="0">
                <a:solidFill>
                  <a:srgbClr val="00B05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四</a:t>
            </a:r>
            <a:r>
              <a:rPr kumimoji="1" lang="zh-CN" altLang="en-US" sz="3200" b="1" dirty="0" smtClean="0">
                <a:solidFill>
                  <a:srgbClr val="00B05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、分振幅干涉</a:t>
            </a:r>
            <a:endParaRPr kumimoji="1" lang="zh-CN" altLang="en-US" sz="3200" b="1" dirty="0">
              <a:solidFill>
                <a:srgbClr val="00B050"/>
              </a:solidFill>
            </a:endParaRPr>
          </a:p>
        </p:txBody>
      </p:sp>
      <p:sp>
        <p:nvSpPr>
          <p:cNvPr id="22" name="Rectangle 8"/>
          <p:cNvSpPr>
            <a:spLocks noChangeArrowheads="1"/>
          </p:cNvSpPr>
          <p:nvPr/>
        </p:nvSpPr>
        <p:spPr bwMode="auto">
          <a:xfrm>
            <a:off x="537815" y="735757"/>
            <a:ext cx="449015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1. 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薄膜干涉（等倾干涉）</a:t>
            </a:r>
            <a:endParaRPr kumimoji="1" lang="zh-C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6" name="Rectangle 5"/>
          <p:cNvSpPr>
            <a:spLocks noChangeArrowheads="1"/>
          </p:cNvSpPr>
          <p:nvPr/>
        </p:nvSpPr>
        <p:spPr bwMode="auto">
          <a:xfrm>
            <a:off x="495803" y="1351861"/>
            <a:ext cx="7676597" cy="57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000000"/>
                </a:solidFill>
                <a:ea typeface="楷体_GB2312" panose="02010609030101010101" pitchFamily="49" charset="-122"/>
              </a:rPr>
              <a:t>（</a:t>
            </a:r>
            <a:r>
              <a:rPr lang="en-US" altLang="zh-CN" sz="3200" b="1" dirty="0">
                <a:solidFill>
                  <a:srgbClr val="000000"/>
                </a:solidFill>
                <a:ea typeface="楷体_GB2312" panose="02010609030101010101" pitchFamily="49" charset="-122"/>
              </a:rPr>
              <a:t>1</a:t>
            </a:r>
            <a:r>
              <a:rPr lang="zh-CN" altLang="en-US" sz="3200" b="1" dirty="0">
                <a:solidFill>
                  <a:srgbClr val="000000"/>
                </a:solidFill>
                <a:ea typeface="楷体_GB2312" panose="02010609030101010101" pitchFamily="49" charset="-122"/>
              </a:rPr>
              <a:t>）反射光干涉极值</a:t>
            </a:r>
            <a:r>
              <a:rPr lang="zh-CN" altLang="en-US" sz="3200" b="1" dirty="0" smtClean="0">
                <a:solidFill>
                  <a:srgbClr val="000000"/>
                </a:solidFill>
                <a:ea typeface="楷体_GB2312" panose="02010609030101010101" pitchFamily="49" charset="-122"/>
              </a:rPr>
              <a:t>条件（垂直入射）</a:t>
            </a:r>
            <a:endParaRPr lang="zh-CN" altLang="en-US" sz="3200" b="1" dirty="0">
              <a:solidFill>
                <a:srgbClr val="000000"/>
              </a:solidFill>
              <a:ea typeface="楷体_GB2312" panose="02010609030101010101" pitchFamily="49" charset="-122"/>
            </a:endParaRPr>
          </a:p>
        </p:txBody>
      </p:sp>
      <p:graphicFrame>
        <p:nvGraphicFramePr>
          <p:cNvPr id="29" name="Object 8"/>
          <p:cNvGraphicFramePr>
            <a:graphicFrameLocks noChangeAspect="1"/>
          </p:cNvGraphicFramePr>
          <p:nvPr/>
        </p:nvGraphicFramePr>
        <p:xfrm>
          <a:off x="755576" y="1988840"/>
          <a:ext cx="6466724" cy="1589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90" name="Equation" r:id="rId1" imgW="68884800" imgH="15544800" progId="Equation.DSMT4">
                  <p:embed/>
                </p:oleObj>
              </mc:Choice>
              <mc:Fallback>
                <p:oleObj name="Equation" r:id="rId1" imgW="68884800" imgH="155448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576" y="1988840"/>
                        <a:ext cx="6466724" cy="158932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Box 14"/>
          <p:cNvSpPr txBox="1">
            <a:spLocks noChangeArrowheads="1"/>
          </p:cNvSpPr>
          <p:nvPr/>
        </p:nvSpPr>
        <p:spPr bwMode="auto">
          <a:xfrm>
            <a:off x="3511493" y="4077072"/>
            <a:ext cx="442753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3333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反射光考虑半波损失。</a:t>
            </a:r>
            <a:endParaRPr kumimoji="1" lang="zh-CN" altLang="en-US" sz="3200" b="1" dirty="0">
              <a:solidFill>
                <a:srgbClr val="333399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pSp>
        <p:nvGrpSpPr>
          <p:cNvPr id="10" name="Group 42"/>
          <p:cNvGrpSpPr/>
          <p:nvPr/>
        </p:nvGrpSpPr>
        <p:grpSpPr bwMode="auto">
          <a:xfrm>
            <a:off x="636146" y="3717032"/>
            <a:ext cx="2446605" cy="1152128"/>
            <a:chOff x="788" y="1872"/>
            <a:chExt cx="1804" cy="955"/>
          </a:xfrm>
        </p:grpSpPr>
        <p:graphicFrame>
          <p:nvGraphicFramePr>
            <p:cNvPr id="11" name="Object 43"/>
            <p:cNvGraphicFramePr>
              <a:graphicFrameLocks noChangeAspect="1"/>
            </p:cNvGraphicFramePr>
            <p:nvPr/>
          </p:nvGraphicFramePr>
          <p:xfrm>
            <a:off x="788" y="1968"/>
            <a:ext cx="320" cy="85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091" name="公式" r:id="rId3" imgW="141605" imgH="180340" progId="Equation.3">
                    <p:embed/>
                  </p:oleObj>
                </mc:Choice>
                <mc:Fallback>
                  <p:oleObj name="公式" r:id="rId3" imgW="141605" imgH="180340" progId="Equation.3">
                    <p:embed/>
                    <p:pic>
                      <p:nvPicPr>
                        <p:cNvPr id="0" name="Object 4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88" y="1968"/>
                          <a:ext cx="320" cy="85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Object 44"/>
            <p:cNvGraphicFramePr>
              <a:graphicFrameLocks noChangeAspect="1"/>
            </p:cNvGraphicFramePr>
            <p:nvPr/>
          </p:nvGraphicFramePr>
          <p:xfrm>
            <a:off x="1008" y="1872"/>
            <a:ext cx="1584" cy="4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092" name="Equation" r:id="rId5" imgW="656590" imgH="193040" progId="Equation.3">
                    <p:embed/>
                  </p:oleObj>
                </mc:Choice>
                <mc:Fallback>
                  <p:oleObj name="Equation" r:id="rId5" imgW="656590" imgH="193040" progId="Equation.3">
                    <p:embed/>
                    <p:pic>
                      <p:nvPicPr>
                        <p:cNvPr id="0" name="Object 4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8" y="1872"/>
                          <a:ext cx="1584" cy="46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Object 45"/>
            <p:cNvGraphicFramePr>
              <a:graphicFrameLocks noChangeAspect="1"/>
            </p:cNvGraphicFramePr>
            <p:nvPr/>
          </p:nvGraphicFramePr>
          <p:xfrm>
            <a:off x="1009" y="2350"/>
            <a:ext cx="1536" cy="4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093" name="Equation" r:id="rId7" imgW="656590" imgH="193040" progId="Equation.3">
                    <p:embed/>
                  </p:oleObj>
                </mc:Choice>
                <mc:Fallback>
                  <p:oleObj name="Equation" r:id="rId7" imgW="656590" imgH="193040" progId="Equation.3">
                    <p:embed/>
                    <p:pic>
                      <p:nvPicPr>
                        <p:cNvPr id="0" name="Object 4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9" y="2350"/>
                          <a:ext cx="1536" cy="4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4" name="Text Box 15"/>
          <p:cNvSpPr txBox="1">
            <a:spLocks noChangeArrowheads="1"/>
          </p:cNvSpPr>
          <p:nvPr/>
        </p:nvSpPr>
        <p:spPr bwMode="auto">
          <a:xfrm>
            <a:off x="3455931" y="5371529"/>
            <a:ext cx="45386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3333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反射光不考虑半波损失。</a:t>
            </a:r>
            <a:endParaRPr kumimoji="1" lang="zh-CN" altLang="en-US" sz="3200" b="1" dirty="0">
              <a:solidFill>
                <a:srgbClr val="333399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pSp>
        <p:nvGrpSpPr>
          <p:cNvPr id="15" name="Group 46"/>
          <p:cNvGrpSpPr/>
          <p:nvPr/>
        </p:nvGrpSpPr>
        <p:grpSpPr bwMode="auto">
          <a:xfrm>
            <a:off x="683568" y="5047493"/>
            <a:ext cx="2361420" cy="1227510"/>
            <a:chOff x="785" y="2928"/>
            <a:chExt cx="1759" cy="961"/>
          </a:xfrm>
        </p:grpSpPr>
        <p:graphicFrame>
          <p:nvGraphicFramePr>
            <p:cNvPr id="16" name="Object 47"/>
            <p:cNvGraphicFramePr>
              <a:graphicFrameLocks noChangeAspect="1"/>
            </p:cNvGraphicFramePr>
            <p:nvPr/>
          </p:nvGraphicFramePr>
          <p:xfrm>
            <a:off x="785" y="3038"/>
            <a:ext cx="347" cy="8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094" name="公式" r:id="rId9" imgW="141605" imgH="180340" progId="Equation.3">
                    <p:embed/>
                  </p:oleObj>
                </mc:Choice>
                <mc:Fallback>
                  <p:oleObj name="公式" r:id="rId9" imgW="141605" imgH="180340" progId="Equation.3">
                    <p:embed/>
                    <p:pic>
                      <p:nvPicPr>
                        <p:cNvPr id="0" name="Object 4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85" y="3038"/>
                          <a:ext cx="347" cy="85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Object 48"/>
            <p:cNvGraphicFramePr>
              <a:graphicFrameLocks noChangeAspect="1"/>
            </p:cNvGraphicFramePr>
            <p:nvPr/>
          </p:nvGraphicFramePr>
          <p:xfrm>
            <a:off x="1008" y="2928"/>
            <a:ext cx="1536" cy="4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095" name="Equation" r:id="rId11" imgW="656590" imgH="193040" progId="Equation.3">
                    <p:embed/>
                  </p:oleObj>
                </mc:Choice>
                <mc:Fallback>
                  <p:oleObj name="Equation" r:id="rId11" imgW="656590" imgH="193040" progId="Equation.3">
                    <p:embed/>
                    <p:pic>
                      <p:nvPicPr>
                        <p:cNvPr id="0" name="Object 4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8" y="2928"/>
                          <a:ext cx="1536" cy="4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" name="Object 49"/>
            <p:cNvGraphicFramePr>
              <a:graphicFrameLocks noChangeAspect="1"/>
            </p:cNvGraphicFramePr>
            <p:nvPr/>
          </p:nvGraphicFramePr>
          <p:xfrm>
            <a:off x="1008" y="3408"/>
            <a:ext cx="1536" cy="4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096" name="Equation" r:id="rId13" imgW="656590" imgH="193040" progId="Equation.3">
                    <p:embed/>
                  </p:oleObj>
                </mc:Choice>
                <mc:Fallback>
                  <p:oleObj name="Equation" r:id="rId13" imgW="656590" imgH="193040" progId="Equation.3">
                    <p:embed/>
                    <p:pic>
                      <p:nvPicPr>
                        <p:cNvPr id="0" name="Object 4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8" y="3408"/>
                          <a:ext cx="1536" cy="4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AutoShape 2"/>
          <p:cNvSpPr>
            <a:spLocks noChangeArrowheads="1"/>
          </p:cNvSpPr>
          <p:nvPr/>
        </p:nvSpPr>
        <p:spPr bwMode="auto">
          <a:xfrm>
            <a:off x="1219200" y="84138"/>
            <a:ext cx="5943600" cy="879475"/>
          </a:xfrm>
          <a:prstGeom prst="horizontalScroll">
            <a:avLst>
              <a:gd name="adj" fmla="val 1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简谐振动总结</a:t>
            </a:r>
            <a:endParaRPr lang="zh-CN" altLang="en-US" sz="3200" b="1" dirty="0">
              <a:solidFill>
                <a:srgbClr val="FF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64522" name="Text Box 2"/>
          <p:cNvSpPr txBox="1">
            <a:spLocks noChangeArrowheads="1"/>
          </p:cNvSpPr>
          <p:nvPr/>
        </p:nvSpPr>
        <p:spPr bwMode="auto">
          <a:xfrm>
            <a:off x="323528" y="1202776"/>
            <a:ext cx="32527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1.</a:t>
            </a:r>
            <a:r>
              <a:rPr lang="zh-CN" altLang="en-US" sz="2800" b="1" dirty="0">
                <a:solidFill>
                  <a:srgbClr val="000000"/>
                </a:solidFill>
                <a:ea typeface="宋体" panose="02010600030101010101" pitchFamily="2" charset="-122"/>
              </a:rPr>
              <a:t>简谐振动方程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64523" name="对象 5"/>
          <p:cNvGraphicFramePr/>
          <p:nvPr/>
        </p:nvGraphicFramePr>
        <p:xfrm>
          <a:off x="3222506" y="2414800"/>
          <a:ext cx="2962275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58" name="Equation" r:id="rId1" imgW="1094740" imgH="161290" progId="Equation.DSMT4">
                  <p:embed/>
                </p:oleObj>
              </mc:Choice>
              <mc:Fallback>
                <p:oleObj name="Equation" r:id="rId1" imgW="1094740" imgH="161290" progId="Equation.DSMT4">
                  <p:embed/>
                  <p:pic>
                    <p:nvPicPr>
                      <p:cNvPr id="0" name="对象 5"/>
                      <p:cNvPicPr>
                        <a:picLocks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22506" y="2414800"/>
                        <a:ext cx="2962275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524" name="对象 6"/>
          <p:cNvGraphicFramePr>
            <a:graphicFrameLocks noChangeAspect="1"/>
          </p:cNvGraphicFramePr>
          <p:nvPr/>
        </p:nvGraphicFramePr>
        <p:xfrm>
          <a:off x="6732240" y="2204864"/>
          <a:ext cx="1003300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59" name="公式" r:id="rId3" imgW="10058400" imgH="4572000" progId="Equation.3">
                  <p:embed/>
                </p:oleObj>
              </mc:Choice>
              <mc:Fallback>
                <p:oleObj name="公式" r:id="rId3" imgW="10058400" imgH="4572000" progId="Equation.3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32240" y="2204864"/>
                        <a:ext cx="1003300" cy="460375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FF00FF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525" name="对象 7"/>
          <p:cNvGraphicFramePr>
            <a:graphicFrameLocks noChangeAspect="1"/>
          </p:cNvGraphicFramePr>
          <p:nvPr/>
        </p:nvGraphicFramePr>
        <p:xfrm>
          <a:off x="6732240" y="2801387"/>
          <a:ext cx="273050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0" name="公式" r:id="rId5" imgW="3352800" imgH="3962400" progId="Equation.3">
                  <p:embed/>
                </p:oleObj>
              </mc:Choice>
              <mc:Fallback>
                <p:oleObj name="公式" r:id="rId5" imgW="3352800" imgH="3962400" progId="Equation.3">
                  <p:embed/>
                  <p:pic>
                    <p:nvPicPr>
                      <p:cNvPr id="0" name="对象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32240" y="2801387"/>
                        <a:ext cx="273050" cy="363537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FF00FF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526" name="对象 44"/>
          <p:cNvGraphicFramePr/>
          <p:nvPr/>
        </p:nvGraphicFramePr>
        <p:xfrm>
          <a:off x="3222303" y="1783801"/>
          <a:ext cx="2813050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1" name="Equation" r:id="rId7" imgW="940435" imgH="161290" progId="Equation.DSMT4">
                  <p:embed/>
                </p:oleObj>
              </mc:Choice>
              <mc:Fallback>
                <p:oleObj name="Equation" r:id="rId7" imgW="940435" imgH="161290" progId="Equation.DSMT4">
                  <p:embed/>
                  <p:pic>
                    <p:nvPicPr>
                      <p:cNvPr id="0" name="对象 44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22303" y="1783801"/>
                        <a:ext cx="2813050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527" name="对象 45"/>
          <p:cNvGraphicFramePr>
            <a:graphicFrameLocks noChangeAspect="1"/>
          </p:cNvGraphicFramePr>
          <p:nvPr/>
        </p:nvGraphicFramePr>
        <p:xfrm>
          <a:off x="6749132" y="1625844"/>
          <a:ext cx="395288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2" name="公式" r:id="rId9" imgW="3657600" imgH="3962400" progId="Equation.3">
                  <p:embed/>
                </p:oleObj>
              </mc:Choice>
              <mc:Fallback>
                <p:oleObj name="公式" r:id="rId9" imgW="3657600" imgH="3962400" progId="Equation.3">
                  <p:embed/>
                  <p:pic>
                    <p:nvPicPr>
                      <p:cNvPr id="0" name="对象 4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49132" y="1625844"/>
                        <a:ext cx="395288" cy="4191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FF00FF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528" name="对象 9"/>
          <p:cNvGraphicFramePr/>
          <p:nvPr/>
        </p:nvGraphicFramePr>
        <p:xfrm>
          <a:off x="3224737" y="2953470"/>
          <a:ext cx="3435573" cy="65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3" name="公式" r:id="rId11" imgW="32004000" imgH="5486400" progId="Equation.3">
                  <p:embed/>
                </p:oleObj>
              </mc:Choice>
              <mc:Fallback>
                <p:oleObj name="公式" r:id="rId11" imgW="32004000" imgH="5486400" progId="Equation.3">
                  <p:embed/>
                  <p:pic>
                    <p:nvPicPr>
                      <p:cNvPr id="0" name="对象 9"/>
                      <p:cNvPicPr>
                        <a:picLocks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24737" y="2953470"/>
                        <a:ext cx="3435573" cy="657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4529" name="Text Box 2"/>
          <p:cNvSpPr txBox="1">
            <a:spLocks noChangeArrowheads="1"/>
          </p:cNvSpPr>
          <p:nvPr/>
        </p:nvSpPr>
        <p:spPr bwMode="auto">
          <a:xfrm>
            <a:off x="323528" y="1783801"/>
            <a:ext cx="289877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2800" b="1" dirty="0">
                <a:solidFill>
                  <a:srgbClr val="000000"/>
                </a:solidFill>
                <a:ea typeface="宋体" panose="02010600030101010101" pitchFamily="2" charset="-122"/>
              </a:rPr>
              <a:t>1</a:t>
            </a:r>
            <a:r>
              <a:rPr lang="zh-CN" altLang="en-US" sz="2800" b="1" dirty="0">
                <a:solidFill>
                  <a:srgbClr val="000000"/>
                </a:solidFill>
                <a:ea typeface="宋体" panose="02010600030101010101" pitchFamily="2" charset="-122"/>
              </a:rPr>
              <a:t>）运动方程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64530" name="Text Box 2"/>
          <p:cNvSpPr txBox="1">
            <a:spLocks noChangeArrowheads="1"/>
          </p:cNvSpPr>
          <p:nvPr/>
        </p:nvSpPr>
        <p:spPr bwMode="auto">
          <a:xfrm>
            <a:off x="323528" y="2409276"/>
            <a:ext cx="289877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2800" b="1">
                <a:solidFill>
                  <a:srgbClr val="000000"/>
                </a:solidFill>
                <a:ea typeface="宋体" panose="02010600030101010101" pitchFamily="2" charset="-122"/>
              </a:rPr>
              <a:t>2</a:t>
            </a:r>
            <a:r>
              <a:rPr lang="zh-CN" altLang="en-US" sz="2800" b="1">
                <a:solidFill>
                  <a:srgbClr val="000000"/>
                </a:solidFill>
                <a:ea typeface="宋体" panose="02010600030101010101" pitchFamily="2" charset="-122"/>
              </a:rPr>
              <a:t>）速度方程</a:t>
            </a:r>
            <a:endParaRPr lang="zh-CN" altLang="en-US" sz="28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64531" name="Text Box 2"/>
          <p:cNvSpPr txBox="1">
            <a:spLocks noChangeArrowheads="1"/>
          </p:cNvSpPr>
          <p:nvPr/>
        </p:nvSpPr>
        <p:spPr bwMode="auto">
          <a:xfrm>
            <a:off x="318766" y="2996651"/>
            <a:ext cx="31686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00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2800" b="1" dirty="0">
                <a:solidFill>
                  <a:srgbClr val="000000"/>
                </a:solidFill>
                <a:ea typeface="宋体" panose="02010600030101010101" pitchFamily="2" charset="-122"/>
              </a:rPr>
              <a:t>3</a:t>
            </a:r>
            <a:r>
              <a:rPr lang="zh-CN" altLang="en-US" sz="2800" b="1" dirty="0">
                <a:solidFill>
                  <a:srgbClr val="000000"/>
                </a:solidFill>
                <a:ea typeface="宋体" panose="02010600030101010101" pitchFamily="2" charset="-122"/>
              </a:rPr>
              <a:t>）加速度方程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479103" y="4869160"/>
            <a:ext cx="5486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2. </a:t>
            </a:r>
            <a:r>
              <a:rPr lang="zh-CN" altLang="en-US" sz="2800" b="1" dirty="0">
                <a:solidFill>
                  <a:srgbClr val="000000"/>
                </a:solidFill>
                <a:ea typeface="宋体" panose="02010600030101010101" pitchFamily="2" charset="-122"/>
              </a:rPr>
              <a:t>简谐振动能量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21" name="对象 8"/>
          <p:cNvGraphicFramePr>
            <a:graphicFrameLocks noChangeAspect="1"/>
          </p:cNvGraphicFramePr>
          <p:nvPr/>
        </p:nvGraphicFramePr>
        <p:xfrm>
          <a:off x="2549851" y="5360687"/>
          <a:ext cx="1681163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4" name="公式" r:id="rId13" imgW="553720" imgH="321945" progId="Equation.3">
                  <p:embed/>
                </p:oleObj>
              </mc:Choice>
              <mc:Fallback>
                <p:oleObj name="公式" r:id="rId13" imgW="553720" imgH="321945" progId="Equation.3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9851" y="5360687"/>
                        <a:ext cx="1681163" cy="984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10"/>
          <p:cNvGraphicFramePr>
            <a:graphicFrameLocks noChangeAspect="1"/>
          </p:cNvGraphicFramePr>
          <p:nvPr/>
        </p:nvGraphicFramePr>
        <p:xfrm>
          <a:off x="4499992" y="5445224"/>
          <a:ext cx="2098675" cy="95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5" name="公式" r:id="rId15" imgW="811530" imgH="321945" progId="Equation.3">
                  <p:embed/>
                </p:oleObj>
              </mc:Choice>
              <mc:Fallback>
                <p:oleObj name="公式" r:id="rId15" imgW="811530" imgH="321945" progId="Equation.3">
                  <p:embed/>
                  <p:pic>
                    <p:nvPicPr>
                      <p:cNvPr id="0" name="对象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99992" y="5445224"/>
                        <a:ext cx="2098675" cy="95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7740352" y="1574250"/>
            <a:ext cx="1187624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振幅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7740352" y="2173500"/>
            <a:ext cx="1187624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相位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7740352" y="2787894"/>
            <a:ext cx="1187624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初相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23" name="对象 5"/>
          <p:cNvGraphicFramePr/>
          <p:nvPr/>
        </p:nvGraphicFramePr>
        <p:xfrm>
          <a:off x="6228184" y="563807"/>
          <a:ext cx="2481263" cy="95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6" name="Equation" r:id="rId17" imgW="32613600" imgH="10668000" progId="Equation.DSMT4">
                  <p:embed/>
                </p:oleObj>
              </mc:Choice>
              <mc:Fallback>
                <p:oleObj name="Equation" r:id="rId17" imgW="32613600" imgH="10668000" progId="Equation.DSMT4">
                  <p:embed/>
                  <p:pic>
                    <p:nvPicPr>
                      <p:cNvPr id="0" name="对象 5"/>
                      <p:cNvPicPr>
                        <a:picLocks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8184" y="563807"/>
                        <a:ext cx="2481263" cy="958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683568" y="3717032"/>
          <a:ext cx="4491038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7" name="Equation" r:id="rId19" imgW="53035200" imgH="11887200" progId="Equation.DSMT4">
                  <p:embed/>
                </p:oleObj>
              </mc:Choice>
              <mc:Fallback>
                <p:oleObj name="Equation" r:id="rId19" imgW="53035200" imgH="11887200" progId="Equation.DSMT4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3717032"/>
                        <a:ext cx="4491038" cy="1143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5652120" y="4005064"/>
          <a:ext cx="2408237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8" name="" r:id="rId21" imgW="927100" imgH="186690" progId="Equation.3">
                  <p:embed/>
                </p:oleObj>
              </mc:Choice>
              <mc:Fallback>
                <p:oleObj name="" r:id="rId21" imgW="927100" imgH="186690" progId="Equation.3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52120" y="4005064"/>
                        <a:ext cx="2408237" cy="619125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FF00FF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8"/>
          <p:cNvSpPr>
            <a:spLocks noChangeArrowheads="1"/>
          </p:cNvSpPr>
          <p:nvPr/>
        </p:nvSpPr>
        <p:spPr bwMode="auto">
          <a:xfrm>
            <a:off x="469358" y="209498"/>
            <a:ext cx="575882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kumimoji="1" lang="en-US" altLang="zh-CN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）透射光</a:t>
            </a:r>
            <a:r>
              <a:rPr kumimoji="1" lang="zh-CN" altLang="en-US" sz="32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干涉</a:t>
            </a:r>
            <a:r>
              <a:rPr kumimoji="1" lang="en-US" altLang="zh-CN" sz="32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——</a:t>
            </a:r>
            <a:r>
              <a:rPr kumimoji="1" lang="zh-CN" altLang="en-US" sz="32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垂直入射</a:t>
            </a:r>
            <a:endParaRPr kumimoji="1" lang="zh-C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16" name="Object 52"/>
          <p:cNvGraphicFramePr>
            <a:graphicFrameLocks noChangeAspect="1"/>
          </p:cNvGraphicFramePr>
          <p:nvPr/>
        </p:nvGraphicFramePr>
        <p:xfrm>
          <a:off x="755576" y="1124744"/>
          <a:ext cx="3163887" cy="1120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74" name="Equation" r:id="rId1" imgW="24688800" imgH="9753600" progId="Equation.DSMT4">
                  <p:embed/>
                </p:oleObj>
              </mc:Choice>
              <mc:Fallback>
                <p:oleObj name="Equation" r:id="rId1" imgW="24688800" imgH="9753600" progId="Equation.DSMT4">
                  <p:embed/>
                  <p:pic>
                    <p:nvPicPr>
                      <p:cNvPr id="0" name="Object 5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576" y="1124744"/>
                        <a:ext cx="3163887" cy="1120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rgbClr val="808080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53"/>
          <p:cNvGraphicFramePr>
            <a:graphicFrameLocks noChangeAspect="1"/>
          </p:cNvGraphicFramePr>
          <p:nvPr/>
        </p:nvGraphicFramePr>
        <p:xfrm>
          <a:off x="3851920" y="794273"/>
          <a:ext cx="5614988" cy="187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75" name="Equation" r:id="rId3" imgW="1996440" imgH="560070" progId="Equation.DSMT4">
                  <p:embed/>
                </p:oleObj>
              </mc:Choice>
              <mc:Fallback>
                <p:oleObj name="Equation" r:id="rId3" imgW="1996440" imgH="560070" progId="Equation.DSMT4">
                  <p:embed/>
                  <p:pic>
                    <p:nvPicPr>
                      <p:cNvPr id="0" name="Object 5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51920" y="794273"/>
                        <a:ext cx="5614988" cy="187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56"/>
          <p:cNvSpPr txBox="1">
            <a:spLocks noChangeArrowheads="1"/>
          </p:cNvSpPr>
          <p:nvPr/>
        </p:nvSpPr>
        <p:spPr bwMode="auto">
          <a:xfrm>
            <a:off x="688975" y="2855117"/>
            <a:ext cx="75279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000066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反射光的干涉与透射光的干涉是互补的。</a:t>
            </a:r>
            <a:endParaRPr kumimoji="1" lang="zh-CN" altLang="en-US" sz="3200" b="1" dirty="0">
              <a:solidFill>
                <a:srgbClr val="000066"/>
              </a:solidFill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8"/>
          <p:cNvSpPr>
            <a:spLocks noChangeArrowheads="1"/>
          </p:cNvSpPr>
          <p:nvPr/>
        </p:nvSpPr>
        <p:spPr bwMode="auto">
          <a:xfrm>
            <a:off x="192696" y="116632"/>
            <a:ext cx="449015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2. 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劈尖干涉（等厚干涉）</a:t>
            </a:r>
            <a:endParaRPr kumimoji="1" lang="zh-C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8" name="Object 61"/>
          <p:cNvGraphicFramePr>
            <a:graphicFrameLocks noChangeAspect="1"/>
          </p:cNvGraphicFramePr>
          <p:nvPr/>
        </p:nvGraphicFramePr>
        <p:xfrm>
          <a:off x="683568" y="1460774"/>
          <a:ext cx="2497648" cy="1179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2" name="Equation" r:id="rId1" imgW="721360" imgH="340995" progId="Equation.DSMT4">
                  <p:embed/>
                </p:oleObj>
              </mc:Choice>
              <mc:Fallback>
                <p:oleObj name="Equation" r:id="rId1" imgW="721360" imgH="340995" progId="Equation.DSMT4">
                  <p:embed/>
                  <p:pic>
                    <p:nvPicPr>
                      <p:cNvPr id="0" name="Object 6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1460774"/>
                        <a:ext cx="2497648" cy="1179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5"/>
          <p:cNvGraphicFramePr/>
          <p:nvPr/>
        </p:nvGraphicFramePr>
        <p:xfrm>
          <a:off x="3100885" y="1344151"/>
          <a:ext cx="2016224" cy="14333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3" name="公式" r:id="rId3" imgW="753110" imgH="469900" progId="Equation.3">
                  <p:embed/>
                </p:oleObj>
              </mc:Choice>
              <mc:Fallback>
                <p:oleObj name="公式" r:id="rId3" imgW="753110" imgH="469900" progId="Equation.3">
                  <p:embed/>
                  <p:pic>
                    <p:nvPicPr>
                      <p:cNvPr id="0" name="Object 85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00885" y="1344151"/>
                        <a:ext cx="2016224" cy="143339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 Box 86"/>
          <p:cNvSpPr txBox="1">
            <a:spLocks noChangeArrowheads="1"/>
          </p:cNvSpPr>
          <p:nvPr/>
        </p:nvSpPr>
        <p:spPr bwMode="auto">
          <a:xfrm>
            <a:off x="5436096" y="1269562"/>
            <a:ext cx="14589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CC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明纹</a:t>
            </a:r>
            <a:endParaRPr kumimoji="1" lang="zh-CN" altLang="en-US" sz="3200" b="1" dirty="0">
              <a:solidFill>
                <a:srgbClr val="CC0066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1" name="Text Box 87"/>
          <p:cNvSpPr txBox="1">
            <a:spLocks noChangeArrowheads="1"/>
          </p:cNvSpPr>
          <p:nvPr/>
        </p:nvSpPr>
        <p:spPr bwMode="auto">
          <a:xfrm>
            <a:off x="5465118" y="2060848"/>
            <a:ext cx="12858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CC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暗纹</a:t>
            </a:r>
            <a:endParaRPr kumimoji="1" lang="zh-CN" altLang="en-US" sz="3200" b="1" dirty="0">
              <a:solidFill>
                <a:srgbClr val="CC0066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179512" y="764704"/>
            <a:ext cx="880580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反射光光程差</a:t>
            </a:r>
            <a:r>
              <a:rPr kumimoji="1" lang="zh-CN" altLang="en-US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公式</a:t>
            </a:r>
            <a:r>
              <a:rPr kumimoji="1" lang="en-US" altLang="zh-CN" sz="2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——</a:t>
            </a:r>
            <a:r>
              <a:rPr kumimoji="1" lang="zh-CN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只要膜两侧介质相同有半波损失</a:t>
            </a:r>
            <a:endParaRPr kumimoji="1" lang="zh-CN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54128" y="2884479"/>
            <a:ext cx="9066212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kumimoji="1" lang="en-US" altLang="zh-CN" sz="3200" b="1" dirty="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1</a:t>
            </a:r>
            <a:r>
              <a:rPr kumimoji="1" lang="zh-CN" altLang="en-US" sz="3200" b="1" dirty="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）相邻</a:t>
            </a:r>
            <a:r>
              <a:rPr kumimoji="1" lang="zh-CN" altLang="en-US" sz="3200" b="1" dirty="0">
                <a:solidFill>
                  <a:srgbClr val="80008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两条纹（明纹或者暗纹）</a:t>
            </a:r>
            <a:r>
              <a:rPr kumimoji="1" lang="zh-CN" altLang="en-US" sz="3200" b="1" dirty="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间隔对应的薄膜厚度差</a:t>
            </a:r>
            <a:endParaRPr kumimoji="1" lang="zh-CN" altLang="en-US" sz="3200" b="1" dirty="0">
              <a:solidFill>
                <a:srgbClr val="0000FF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23" name="Object 7"/>
          <p:cNvGraphicFramePr>
            <a:graphicFrameLocks noChangeAspect="1"/>
          </p:cNvGraphicFramePr>
          <p:nvPr/>
        </p:nvGraphicFramePr>
        <p:xfrm>
          <a:off x="3032499" y="3356992"/>
          <a:ext cx="1512168" cy="1020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4" name="公式" r:id="rId5" imgW="13411200" imgH="9448800" progId="Equation.3">
                  <p:embed/>
                </p:oleObj>
              </mc:Choice>
              <mc:Fallback>
                <p:oleObj name="公式" r:id="rId5" imgW="13411200" imgH="94488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32499" y="3356992"/>
                        <a:ext cx="1512168" cy="1020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 Box 8"/>
          <p:cNvSpPr txBox="1">
            <a:spLocks noChangeArrowheads="1"/>
          </p:cNvSpPr>
          <p:nvPr/>
        </p:nvSpPr>
        <p:spPr bwMode="auto">
          <a:xfrm>
            <a:off x="908663" y="4675228"/>
            <a:ext cx="193514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空气劈尖 </a:t>
            </a:r>
            <a:endParaRPr kumimoji="1" lang="en-US" altLang="zh-CN" sz="3200" b="1" dirty="0">
              <a:solidFill>
                <a:srgbClr val="0000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25" name="Object 9"/>
          <p:cNvGraphicFramePr>
            <a:graphicFrameLocks noChangeAspect="1"/>
          </p:cNvGraphicFramePr>
          <p:nvPr/>
        </p:nvGraphicFramePr>
        <p:xfrm>
          <a:off x="2843808" y="4408021"/>
          <a:ext cx="1313820" cy="1119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5" name="公式" r:id="rId7" imgW="418465" imgH="334645" progId="Equation.3">
                  <p:embed/>
                </p:oleObj>
              </mc:Choice>
              <mc:Fallback>
                <p:oleObj name="公式" r:id="rId7" imgW="418465" imgH="334645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3808" y="4408021"/>
                        <a:ext cx="1313820" cy="1119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11"/>
          <p:cNvGraphicFramePr>
            <a:graphicFrameLocks noChangeAspect="1"/>
          </p:cNvGraphicFramePr>
          <p:nvPr/>
        </p:nvGraphicFramePr>
        <p:xfrm>
          <a:off x="3203848" y="5456540"/>
          <a:ext cx="1319212" cy="1055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6" name="Equation" r:id="rId9" imgW="11582400" imgH="9753600" progId="Equation.DSMT4">
                  <p:embed/>
                </p:oleObj>
              </mc:Choice>
              <mc:Fallback>
                <p:oleObj name="Equation" r:id="rId9" imgW="11582400" imgH="9753600" progId="Equation.DSMT4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3848" y="5456540"/>
                        <a:ext cx="1319212" cy="1055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 Box 77"/>
          <p:cNvSpPr txBox="1">
            <a:spLocks noChangeArrowheads="1"/>
          </p:cNvSpPr>
          <p:nvPr/>
        </p:nvSpPr>
        <p:spPr bwMode="auto">
          <a:xfrm>
            <a:off x="230693" y="5694665"/>
            <a:ext cx="28352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kumimoji="1" lang="en-US" altLang="zh-CN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kumimoji="1"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）条纹间隔</a:t>
            </a:r>
            <a:endParaRPr kumimoji="1" lang="zh-CN" altLang="en-US" sz="3200" b="1" dirty="0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8" name="Text Box 78"/>
          <p:cNvSpPr txBox="1">
            <a:spLocks noChangeArrowheads="1"/>
          </p:cNvSpPr>
          <p:nvPr/>
        </p:nvSpPr>
        <p:spPr bwMode="auto">
          <a:xfrm>
            <a:off x="4373652" y="4703763"/>
            <a:ext cx="385286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——</a:t>
            </a:r>
            <a:r>
              <a:rPr kumimoji="1" lang="zh-CN" altLang="en-US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证明了半波损失</a:t>
            </a:r>
            <a:endParaRPr kumimoji="1" lang="zh-CN" altLang="en-US" sz="32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8520" y="1282458"/>
            <a:ext cx="4305666" cy="5854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FF00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一、夫琅禾费单缝衍射</a:t>
            </a:r>
            <a:endParaRPr kumimoji="1" lang="en-US" altLang="zh-CN" sz="3200" b="1" dirty="0">
              <a:solidFill>
                <a:srgbClr val="FF0000"/>
              </a:solidFill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15" name="Rectangle 9"/>
          <p:cNvSpPr>
            <a:spLocks noChangeArrowheads="1"/>
          </p:cNvSpPr>
          <p:nvPr/>
        </p:nvSpPr>
        <p:spPr bwMode="auto">
          <a:xfrm>
            <a:off x="446781" y="2043780"/>
            <a:ext cx="342914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2800" b="1" kern="0" dirty="0">
                <a:solidFill>
                  <a:srgbClr val="0066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1. </a:t>
            </a:r>
            <a:r>
              <a:rPr lang="zh-CN" altLang="en-US" sz="2800" b="1" kern="0" dirty="0">
                <a:solidFill>
                  <a:srgbClr val="0066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明暗条纹的条件：</a:t>
            </a:r>
            <a:endParaRPr lang="zh-CN" altLang="en-US" sz="2800" b="1" kern="0" dirty="0">
              <a:solidFill>
                <a:srgbClr val="0066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pSp>
        <p:nvGrpSpPr>
          <p:cNvPr id="16" name="Group 20"/>
          <p:cNvGrpSpPr/>
          <p:nvPr/>
        </p:nvGrpSpPr>
        <p:grpSpPr bwMode="auto">
          <a:xfrm>
            <a:off x="1125895" y="2636912"/>
            <a:ext cx="6798929" cy="2350233"/>
            <a:chOff x="490" y="861"/>
            <a:chExt cx="4828" cy="1703"/>
          </a:xfrm>
        </p:grpSpPr>
        <p:graphicFrame>
          <p:nvGraphicFramePr>
            <p:cNvPr id="18" name="Object 8"/>
            <p:cNvGraphicFramePr>
              <a:graphicFrameLocks noChangeAspect="1"/>
            </p:cNvGraphicFramePr>
            <p:nvPr/>
          </p:nvGraphicFramePr>
          <p:xfrm>
            <a:off x="490" y="861"/>
            <a:ext cx="4286" cy="170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114" name="Equation" r:id="rId1" imgW="2273300" imgH="817880" progId="Equation.DSMT4">
                    <p:embed/>
                  </p:oleObj>
                </mc:Choice>
                <mc:Fallback>
                  <p:oleObj name="Equation" r:id="rId1" imgW="2273300" imgH="817880" progId="Equation.DSMT4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0" y="861"/>
                          <a:ext cx="4286" cy="170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" name="Rectangle 16"/>
            <p:cNvSpPr>
              <a:spLocks noChangeArrowheads="1"/>
            </p:cNvSpPr>
            <p:nvPr/>
          </p:nvSpPr>
          <p:spPr bwMode="auto">
            <a:xfrm>
              <a:off x="4265" y="862"/>
              <a:ext cx="1021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CN" altLang="en-US" sz="2800" b="1" kern="0">
                  <a:solidFill>
                    <a:srgbClr val="CC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中央明纹</a:t>
              </a:r>
              <a:endParaRPr lang="zh-CN" altLang="en-US" sz="2800" b="1" kern="0">
                <a:solidFill>
                  <a:srgbClr val="CC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20" name="Rectangle 17"/>
            <p:cNvSpPr>
              <a:spLocks noChangeArrowheads="1"/>
            </p:cNvSpPr>
            <p:nvPr/>
          </p:nvSpPr>
          <p:spPr bwMode="auto">
            <a:xfrm>
              <a:off x="4749" y="1973"/>
              <a:ext cx="569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>
                <a:lnSpc>
                  <a:spcPct val="90000"/>
                </a:lnSpc>
                <a:defRPr/>
              </a:pPr>
              <a:r>
                <a:rPr lang="zh-CN" altLang="en-US" sz="2800" b="1" kern="0">
                  <a:solidFill>
                    <a:srgbClr val="CC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明纹</a:t>
              </a:r>
              <a:endParaRPr lang="zh-CN" altLang="en-US" sz="2800" b="1" kern="0">
                <a:solidFill>
                  <a:srgbClr val="CC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21" name="Rectangle 18"/>
            <p:cNvSpPr>
              <a:spLocks noChangeArrowheads="1"/>
            </p:cNvSpPr>
            <p:nvPr/>
          </p:nvSpPr>
          <p:spPr bwMode="auto">
            <a:xfrm>
              <a:off x="4749" y="1411"/>
              <a:ext cx="569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>
                <a:lnSpc>
                  <a:spcPct val="90000"/>
                </a:lnSpc>
                <a:defRPr/>
              </a:pPr>
              <a:r>
                <a:rPr lang="zh-CN" altLang="en-US" sz="2800" b="1" kern="0">
                  <a:solidFill>
                    <a:srgbClr val="CC0000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rPr>
                <a:t>暗纹</a:t>
              </a:r>
              <a:endParaRPr lang="zh-CN" altLang="en-US" sz="2800" b="1" kern="0">
                <a:solidFill>
                  <a:srgbClr val="CC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</p:grpSp>
      <p:sp>
        <p:nvSpPr>
          <p:cNvPr id="12" name="AutoShape 2"/>
          <p:cNvSpPr>
            <a:spLocks noChangeArrowheads="1"/>
          </p:cNvSpPr>
          <p:nvPr/>
        </p:nvSpPr>
        <p:spPr bwMode="auto">
          <a:xfrm>
            <a:off x="1219200" y="84138"/>
            <a:ext cx="5943600" cy="879475"/>
          </a:xfrm>
          <a:prstGeom prst="horizontalScroll">
            <a:avLst>
              <a:gd name="adj" fmla="val 125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光的衍射总结</a:t>
            </a:r>
            <a:endParaRPr lang="zh-CN" altLang="en-US" sz="3200" b="1" dirty="0">
              <a:solidFill>
                <a:srgbClr val="FF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0"/>
          <p:cNvSpPr>
            <a:spLocks noChangeArrowheads="1"/>
          </p:cNvSpPr>
          <p:nvPr/>
        </p:nvSpPr>
        <p:spPr bwMode="auto">
          <a:xfrm>
            <a:off x="53975" y="773458"/>
            <a:ext cx="5149850" cy="528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>
              <a:defRPr/>
            </a:pPr>
            <a:r>
              <a:rPr lang="zh-CN" altLang="en-US" sz="28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lang="en-US" altLang="zh-CN" sz="28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1</a:t>
            </a:r>
            <a:r>
              <a:rPr lang="zh-CN" altLang="en-US" sz="28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）条纹</a:t>
            </a:r>
            <a:r>
              <a:rPr lang="zh-CN" altLang="en-US" sz="2800" b="1" kern="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位置及宽度</a:t>
            </a:r>
            <a:endParaRPr lang="zh-CN" altLang="en-US" sz="2800" b="1" kern="0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92" name="Rectangle 225"/>
          <p:cNvSpPr>
            <a:spLocks noChangeArrowheads="1"/>
          </p:cNvSpPr>
          <p:nvPr/>
        </p:nvSpPr>
        <p:spPr bwMode="auto">
          <a:xfrm>
            <a:off x="120463" y="3645024"/>
            <a:ext cx="264439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b="1" kern="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中央明纹宽度：</a:t>
            </a:r>
            <a:endParaRPr lang="zh-CN" altLang="en-US" sz="2800" b="1" kern="0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93" name="Object 226"/>
          <p:cNvGraphicFramePr>
            <a:graphicFrameLocks noChangeAspect="1"/>
          </p:cNvGraphicFramePr>
          <p:nvPr/>
        </p:nvGraphicFramePr>
        <p:xfrm>
          <a:off x="7092280" y="3389902"/>
          <a:ext cx="1574800" cy="103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54" name="Equation" r:id="rId1" imgW="16154400" imgH="9753600" progId="Equation.DSMT4">
                  <p:embed/>
                </p:oleObj>
              </mc:Choice>
              <mc:Fallback>
                <p:oleObj name="Equation" r:id="rId1" imgW="16154400" imgH="9753600" progId="Equation.DSMT4">
                  <p:embed/>
                  <p:pic>
                    <p:nvPicPr>
                      <p:cNvPr id="0" name="Object 2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92280" y="3389902"/>
                        <a:ext cx="1574800" cy="10334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4" name="Rectangle 227"/>
          <p:cNvSpPr>
            <a:spLocks noChangeArrowheads="1"/>
          </p:cNvSpPr>
          <p:nvPr/>
        </p:nvSpPr>
        <p:spPr bwMode="auto">
          <a:xfrm>
            <a:off x="4541541" y="3625860"/>
            <a:ext cx="283877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其它条纹宽度</a:t>
            </a:r>
            <a:r>
              <a:rPr lang="zh-CN" altLang="en-US" sz="2800" b="1" kern="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：</a:t>
            </a:r>
            <a:endParaRPr lang="zh-CN" altLang="en-US" sz="2800" b="1" kern="0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96" name="Object 313"/>
          <p:cNvGraphicFramePr>
            <a:graphicFrameLocks noChangeAspect="1"/>
          </p:cNvGraphicFramePr>
          <p:nvPr/>
        </p:nvGraphicFramePr>
        <p:xfrm>
          <a:off x="2628900" y="3393871"/>
          <a:ext cx="1997075" cy="102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55" name="Equation" r:id="rId3" imgW="19202400" imgH="9753600" progId="Equation.DSMT4">
                  <p:embed/>
                </p:oleObj>
              </mc:Choice>
              <mc:Fallback>
                <p:oleObj name="Equation" r:id="rId3" imgW="19202400" imgH="9753600" progId="Equation.DSMT4">
                  <p:embed/>
                  <p:pic>
                    <p:nvPicPr>
                      <p:cNvPr id="0" name="Object 3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8900" y="3393871"/>
                        <a:ext cx="1997075" cy="1025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Object 318"/>
          <p:cNvGraphicFramePr>
            <a:graphicFrameLocks noChangeAspect="1"/>
          </p:cNvGraphicFramePr>
          <p:nvPr/>
        </p:nvGraphicFramePr>
        <p:xfrm>
          <a:off x="1213905" y="1308991"/>
          <a:ext cx="3347776" cy="18682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56" name="Equation" r:id="rId5" imgW="1416685" imgH="708025" progId="Equation.DSMT4">
                  <p:embed/>
                </p:oleObj>
              </mc:Choice>
              <mc:Fallback>
                <p:oleObj name="Equation" r:id="rId5" imgW="1416685" imgH="708025" progId="Equation.DSMT4">
                  <p:embed/>
                  <p:pic>
                    <p:nvPicPr>
                      <p:cNvPr id="0" name="Object 3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3905" y="1308991"/>
                        <a:ext cx="3347776" cy="186820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" name="Rectangle 118"/>
          <p:cNvSpPr>
            <a:spLocks noChangeArrowheads="1"/>
          </p:cNvSpPr>
          <p:nvPr/>
        </p:nvSpPr>
        <p:spPr bwMode="auto">
          <a:xfrm>
            <a:off x="35496" y="4653136"/>
            <a:ext cx="879316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1073150" indent="-1073150" algn="just"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kumimoji="1"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kumimoji="1"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）中央明纹最亮，其它明纹随着</a:t>
            </a:r>
            <a:r>
              <a:rPr kumimoji="1" lang="el-GR" altLang="zh-CN" sz="2800" b="1" i="1" dirty="0">
                <a:solidFill>
                  <a:srgbClr val="000000"/>
                </a:solidFill>
                <a:latin typeface="Symbol" panose="05050102010706020507" pitchFamily="18" charset="2"/>
                <a:ea typeface="楷体_GB2312" panose="02010609030101010101" pitchFamily="49" charset="-122"/>
                <a:sym typeface="Symbol" panose="05050102010706020507" pitchFamily="18" charset="2"/>
              </a:rPr>
              <a:t></a:t>
            </a:r>
            <a:r>
              <a:rPr kumimoji="1" lang="zh-CN" altLang="en-US" sz="2800" b="1" i="1" dirty="0">
                <a:solidFill>
                  <a:srgbClr val="000000"/>
                </a:solidFill>
                <a:latin typeface="Symbol" panose="05050102010706020507" pitchFamily="18" charset="2"/>
                <a:ea typeface="楷体_GB2312" panose="02010609030101010101" pitchFamily="49" charset="-122"/>
                <a:sym typeface="Symbol" panose="05050102010706020507" pitchFamily="18" charset="2"/>
              </a:rPr>
              <a:t> </a:t>
            </a:r>
            <a:r>
              <a:rPr kumimoji="1"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增加而显著减弱。</a:t>
            </a:r>
            <a:endParaRPr kumimoji="1" lang="zh-CN" altLang="en-US" sz="2800" b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1" name="Rectangle 22"/>
          <p:cNvSpPr>
            <a:spLocks noChangeArrowheads="1"/>
          </p:cNvSpPr>
          <p:nvPr/>
        </p:nvSpPr>
        <p:spPr bwMode="auto">
          <a:xfrm>
            <a:off x="153526" y="217766"/>
            <a:ext cx="378982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2800" b="1" kern="0" dirty="0">
                <a:solidFill>
                  <a:srgbClr val="0066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2. </a:t>
            </a:r>
            <a:r>
              <a:rPr lang="zh-CN" altLang="en-US" sz="2800" b="1" kern="0" dirty="0">
                <a:solidFill>
                  <a:srgbClr val="0066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单缝衍射条纹特征：</a:t>
            </a:r>
            <a:endParaRPr lang="zh-CN" altLang="en-US" sz="2800" b="1" kern="0" dirty="0">
              <a:solidFill>
                <a:srgbClr val="0066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5496" y="44624"/>
            <a:ext cx="2657779" cy="5854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FF00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二、光栅衍射</a:t>
            </a:r>
            <a:endParaRPr kumimoji="1" lang="en-US" altLang="zh-CN" sz="3200" b="1" dirty="0">
              <a:solidFill>
                <a:srgbClr val="FF0000"/>
              </a:solidFill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58" name="Rectangle 148"/>
          <p:cNvSpPr>
            <a:spLocks noChangeArrowheads="1"/>
          </p:cNvSpPr>
          <p:nvPr/>
        </p:nvSpPr>
        <p:spPr bwMode="auto">
          <a:xfrm>
            <a:off x="179388" y="715963"/>
            <a:ext cx="879475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539750" indent="-53975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800" b="1" dirty="0">
                <a:solidFill>
                  <a:srgbClr val="006600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1.</a:t>
            </a:r>
            <a:r>
              <a:rPr kumimoji="1" lang="zh-CN" altLang="en-US" sz="2800" b="1" dirty="0">
                <a:solidFill>
                  <a:srgbClr val="006600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 垂直入射主极大明纹条件</a:t>
            </a:r>
            <a:endParaRPr kumimoji="1" lang="zh-CN" altLang="en-US" sz="2800" b="1" dirty="0">
              <a:solidFill>
                <a:srgbClr val="006600"/>
              </a:solidFill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59" name="Object 151"/>
          <p:cNvGraphicFramePr>
            <a:graphicFrameLocks noChangeAspect="1"/>
          </p:cNvGraphicFramePr>
          <p:nvPr/>
        </p:nvGraphicFramePr>
        <p:xfrm>
          <a:off x="3203848" y="1561356"/>
          <a:ext cx="852487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94" name="Equation" r:id="rId1" imgW="289560" imgH="147955" progId="Equation.DSMT4">
                  <p:embed/>
                </p:oleObj>
              </mc:Choice>
              <mc:Fallback>
                <p:oleObj name="Equation" r:id="rId1" imgW="289560" imgH="147955" progId="Equation.DSMT4">
                  <p:embed/>
                  <p:pic>
                    <p:nvPicPr>
                      <p:cNvPr id="0" name="Object 15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3848" y="1561356"/>
                        <a:ext cx="852487" cy="485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" name="Object 154"/>
          <p:cNvGraphicFramePr>
            <a:graphicFrameLocks noChangeAspect="1"/>
          </p:cNvGraphicFramePr>
          <p:nvPr/>
        </p:nvGraphicFramePr>
        <p:xfrm>
          <a:off x="4139952" y="1561356"/>
          <a:ext cx="2565400" cy="512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95" name="Equation" r:id="rId3" imgW="805180" imgH="161290" progId="Equation.DSMT4">
                  <p:embed/>
                </p:oleObj>
              </mc:Choice>
              <mc:Fallback>
                <p:oleObj name="Equation" r:id="rId3" imgW="805180" imgH="161290" progId="Equation.DSMT4">
                  <p:embed/>
                  <p:pic>
                    <p:nvPicPr>
                      <p:cNvPr id="0" name="Object 15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39952" y="1561356"/>
                        <a:ext cx="2565400" cy="512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156"/>
          <p:cNvGraphicFramePr>
            <a:graphicFrameLocks noChangeAspect="1"/>
          </p:cNvGraphicFramePr>
          <p:nvPr/>
        </p:nvGraphicFramePr>
        <p:xfrm>
          <a:off x="611560" y="1561356"/>
          <a:ext cx="2632075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96" name="Equation" r:id="rId5" imgW="869315" imgH="173990" progId="Equation.DSMT4">
                  <p:embed/>
                </p:oleObj>
              </mc:Choice>
              <mc:Fallback>
                <p:oleObj name="Equation" r:id="rId5" imgW="869315" imgH="173990" progId="Equation.DSMT4">
                  <p:embed/>
                  <p:pic>
                    <p:nvPicPr>
                      <p:cNvPr id="0" name="Object 15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1561356"/>
                        <a:ext cx="2632075" cy="5715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5" name="Text Box 115"/>
          <p:cNvSpPr txBox="1">
            <a:spLocks noChangeArrowheads="1"/>
          </p:cNvSpPr>
          <p:nvPr/>
        </p:nvSpPr>
        <p:spPr bwMode="auto">
          <a:xfrm>
            <a:off x="1043608" y="5513859"/>
            <a:ext cx="1587500" cy="5794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注意：</a:t>
            </a:r>
            <a:endParaRPr kumimoji="1" lang="zh-CN" altLang="en-US" sz="3200" b="1" i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76" name="Object 116"/>
          <p:cNvGraphicFramePr>
            <a:graphicFrameLocks noChangeAspect="1"/>
          </p:cNvGraphicFramePr>
          <p:nvPr/>
        </p:nvGraphicFramePr>
        <p:xfrm>
          <a:off x="2321768" y="5463059"/>
          <a:ext cx="1582737" cy="630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97" name="Equation" r:id="rId7" imgW="17881600" imgH="7315200" progId="Equation.DSMT4">
                  <p:embed/>
                </p:oleObj>
              </mc:Choice>
              <mc:Fallback>
                <p:oleObj name="Equation" r:id="rId7" imgW="17881600" imgH="7315200" progId="Equation.DSMT4">
                  <p:embed/>
                  <p:pic>
                    <p:nvPicPr>
                      <p:cNvPr id="0" name="Object 1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21768" y="5463059"/>
                        <a:ext cx="1582737" cy="6302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7" name="Text Box 119"/>
          <p:cNvSpPr txBox="1">
            <a:spLocks noChangeArrowheads="1"/>
          </p:cNvSpPr>
          <p:nvPr/>
        </p:nvSpPr>
        <p:spPr bwMode="auto">
          <a:xfrm>
            <a:off x="4097053" y="5513859"/>
            <a:ext cx="3565525" cy="5794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i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k</a:t>
            </a:r>
            <a:r>
              <a:rPr kumimoji="1"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向下取整数。</a:t>
            </a:r>
            <a:endParaRPr kumimoji="1" lang="zh-CN" alt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2" name="Text Box 96"/>
          <p:cNvSpPr txBox="1">
            <a:spLocks noChangeArrowheads="1"/>
          </p:cNvSpPr>
          <p:nvPr/>
        </p:nvSpPr>
        <p:spPr bwMode="auto">
          <a:xfrm>
            <a:off x="226040" y="2499838"/>
            <a:ext cx="5799137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r>
              <a:rPr lang="en-US" altLang="zh-CN" sz="3200" b="1" kern="0" dirty="0">
                <a:solidFill>
                  <a:srgbClr val="990000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2. </a:t>
            </a:r>
            <a:r>
              <a:rPr lang="zh-CN" altLang="en-US" sz="3200" b="1" kern="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光线斜入射时情况</a:t>
            </a:r>
            <a:endParaRPr lang="zh-CN" altLang="en-US" sz="3200" b="1" kern="0" dirty="0">
              <a:solidFill>
                <a:srgbClr val="000000"/>
              </a:solidFill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3" name="Object 124"/>
          <p:cNvGraphicFramePr>
            <a:graphicFrameLocks noChangeAspect="1"/>
          </p:cNvGraphicFramePr>
          <p:nvPr/>
        </p:nvGraphicFramePr>
        <p:xfrm>
          <a:off x="323528" y="3356992"/>
          <a:ext cx="3940175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98" name="Equation" r:id="rId9" imgW="1158875" imgH="173990" progId="Equation.DSMT4">
                  <p:embed/>
                </p:oleObj>
              </mc:Choice>
              <mc:Fallback>
                <p:oleObj name="Equation" r:id="rId9" imgW="1158875" imgH="173990" progId="Equation.DSMT4">
                  <p:embed/>
                  <p:pic>
                    <p:nvPicPr>
                      <p:cNvPr id="0" name="Object 1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528" y="3356992"/>
                        <a:ext cx="3940175" cy="609600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D60093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AutoShape 86"/>
          <p:cNvSpPr>
            <a:spLocks noChangeArrowheads="1"/>
          </p:cNvSpPr>
          <p:nvPr/>
        </p:nvSpPr>
        <p:spPr bwMode="auto">
          <a:xfrm>
            <a:off x="5508104" y="1986864"/>
            <a:ext cx="3357446" cy="1025947"/>
          </a:xfrm>
          <a:prstGeom prst="wedgeRoundRectCallout">
            <a:avLst>
              <a:gd name="adj1" fmla="val -82172"/>
              <a:gd name="adj2" fmla="val 20206"/>
              <a:gd name="adj3" fmla="val 16667"/>
            </a:avLst>
          </a:prstGeom>
          <a:noFill/>
          <a:ln w="9525" algn="ctr">
            <a:solidFill>
              <a:srgbClr val="0000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计算条纹在屏上位置时，注意角度的大小！</a:t>
            </a:r>
            <a:endParaRPr kumimoji="1"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8"/>
          <p:cNvSpPr txBox="1">
            <a:spLocks noChangeArrowheads="1"/>
          </p:cNvSpPr>
          <p:nvPr/>
        </p:nvSpPr>
        <p:spPr bwMode="auto">
          <a:xfrm>
            <a:off x="272377" y="449130"/>
            <a:ext cx="8145463" cy="58695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0000" tIns="46800" rIns="90000" bIns="46800">
            <a:spAutoFit/>
          </a:bodyPr>
          <a:lstStyle/>
          <a:p>
            <a:pPr marL="457200" indent="-457200" algn="just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A50021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3.  </a:t>
            </a:r>
            <a:r>
              <a:rPr kumimoji="1" lang="en-US" altLang="zh-CN" sz="3200" b="1" dirty="0">
                <a:solidFill>
                  <a:srgbClr val="A50021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kumimoji="1" lang="en-US" altLang="zh-CN" sz="3200" b="1" i="1" dirty="0" err="1" smtClean="0">
                <a:solidFill>
                  <a:srgbClr val="A50021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a+b</a:t>
            </a:r>
            <a:r>
              <a:rPr kumimoji="1" lang="en-US" altLang="zh-CN" sz="3200" b="1" dirty="0">
                <a:solidFill>
                  <a:srgbClr val="A50021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)</a:t>
            </a:r>
            <a:r>
              <a:rPr kumimoji="1" lang="en-US" altLang="zh-CN" sz="3200" b="1" dirty="0" smtClean="0">
                <a:solidFill>
                  <a:srgbClr val="A50021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/</a:t>
            </a:r>
            <a:r>
              <a:rPr kumimoji="1" lang="en-US" altLang="zh-CN" sz="3200" b="1" i="1" dirty="0" smtClean="0">
                <a:solidFill>
                  <a:srgbClr val="A50021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zh-CN" altLang="en-US" sz="3200" b="1" dirty="0">
                <a:solidFill>
                  <a:srgbClr val="A50021"/>
                </a:solidFill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为整数比时，会出现缺级。</a:t>
            </a:r>
            <a:endParaRPr kumimoji="1" lang="zh-CN" altLang="en-US" sz="3200" dirty="0">
              <a:solidFill>
                <a:srgbClr val="A50021"/>
              </a:solidFill>
              <a:latin typeface="Times New Roman" panose="02020603050405020304" pitchFamily="18" charset="0"/>
              <a:ea typeface="楷体_GB2312" panose="0201060903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7" name="Object 15"/>
          <p:cNvGraphicFramePr>
            <a:graphicFrameLocks noChangeAspect="1"/>
          </p:cNvGraphicFramePr>
          <p:nvPr/>
        </p:nvGraphicFramePr>
        <p:xfrm>
          <a:off x="1101465" y="2494570"/>
          <a:ext cx="5180012" cy="1255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94" name="Equation" r:id="rId1" imgW="41757600" imgH="9753600" progId="Equation.DSMT4">
                  <p:embed/>
                </p:oleObj>
              </mc:Choice>
              <mc:Fallback>
                <p:oleObj name="Equation" r:id="rId1" imgW="41757600" imgH="9753600" progId="Equation.DSMT4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01465" y="2494570"/>
                        <a:ext cx="5180012" cy="12557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 Box 127"/>
          <p:cNvSpPr txBox="1">
            <a:spLocks noChangeArrowheads="1"/>
          </p:cNvSpPr>
          <p:nvPr/>
        </p:nvSpPr>
        <p:spPr bwMode="auto">
          <a:xfrm>
            <a:off x="711733" y="1546432"/>
            <a:ext cx="2979738" cy="4826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当</a:t>
            </a:r>
            <a:r>
              <a:rPr kumimoji="1" lang="en-US" altLang="zh-CN" sz="3200" b="1" i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Symbol" panose="05050102010706020507" pitchFamily="18" charset="2"/>
                <a:ea typeface="楷体_GB2312" panose="02010609030101010101" pitchFamily="49" charset="-122"/>
              </a:rPr>
              <a:t>j </a:t>
            </a:r>
            <a:r>
              <a:rPr kumimoji="1" lang="zh-CN" altLang="en-US" sz="3200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值同时满足</a:t>
            </a:r>
            <a:endParaRPr kumimoji="1" lang="zh-CN" altLang="en-US" sz="3200" b="1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21" name="Object 128"/>
          <p:cNvGraphicFramePr>
            <a:graphicFrameLocks noChangeAspect="1"/>
          </p:cNvGraphicFramePr>
          <p:nvPr/>
        </p:nvGraphicFramePr>
        <p:xfrm>
          <a:off x="3696233" y="1186069"/>
          <a:ext cx="2997200" cy="118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95" name="公式" r:id="rId3" imgW="41046400" imgH="14630400" progId="Equation.3">
                  <p:embed/>
                </p:oleObj>
              </mc:Choice>
              <mc:Fallback>
                <p:oleObj name="公式" r:id="rId3" imgW="41046400" imgH="14630400" progId="Equation.3">
                  <p:embed/>
                  <p:pic>
                    <p:nvPicPr>
                      <p:cNvPr id="0" name="Object 1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96233" y="1186069"/>
                        <a:ext cx="2997200" cy="1187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6" name="Text Box 2"/>
          <p:cNvSpPr txBox="1">
            <a:spLocks noChangeArrowheads="1"/>
          </p:cNvSpPr>
          <p:nvPr/>
        </p:nvSpPr>
        <p:spPr bwMode="auto">
          <a:xfrm>
            <a:off x="106407" y="101029"/>
            <a:ext cx="5486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3. </a:t>
            </a:r>
            <a:r>
              <a:rPr lang="zh-CN" altLang="en-US" sz="2800" b="1" dirty="0">
                <a:solidFill>
                  <a:srgbClr val="000000"/>
                </a:solidFill>
                <a:ea typeface="宋体" panose="02010600030101010101" pitchFamily="2" charset="-122"/>
              </a:rPr>
              <a:t>旋转矢量</a:t>
            </a:r>
            <a:r>
              <a:rPr lang="zh-CN" altLang="en-US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法</a:t>
            </a:r>
            <a:r>
              <a:rPr lang="en-US" altLang="zh-CN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——</a:t>
            </a:r>
            <a:r>
              <a:rPr lang="zh-CN" altLang="en-US" sz="2800" b="1" dirty="0" smtClean="0">
                <a:solidFill>
                  <a:srgbClr val="FF0000"/>
                </a:solidFill>
                <a:ea typeface="宋体" panose="02010600030101010101" pitchFamily="2" charset="-122"/>
              </a:rPr>
              <a:t>判断初相</a:t>
            </a:r>
            <a:endParaRPr lang="zh-CN" altLang="en-US" sz="2800" b="1" dirty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grpSp>
        <p:nvGrpSpPr>
          <p:cNvPr id="65547" name="Group 59"/>
          <p:cNvGrpSpPr>
            <a:grpSpLocks noChangeAspect="1"/>
          </p:cNvGrpSpPr>
          <p:nvPr/>
        </p:nvGrpSpPr>
        <p:grpSpPr bwMode="auto">
          <a:xfrm>
            <a:off x="5592807" y="35941"/>
            <a:ext cx="3660140" cy="2466340"/>
            <a:chOff x="3119" y="1707"/>
            <a:chExt cx="2882" cy="1942"/>
          </a:xfrm>
        </p:grpSpPr>
        <p:sp>
          <p:nvSpPr>
            <p:cNvPr id="65549" name="Text Box 13"/>
            <p:cNvSpPr txBox="1">
              <a:spLocks noChangeArrowheads="1"/>
            </p:cNvSpPr>
            <p:nvPr/>
          </p:nvSpPr>
          <p:spPr bwMode="auto">
            <a:xfrm>
              <a:off x="4943" y="3195"/>
              <a:ext cx="1058" cy="3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1pPr>
              <a:lvl2pPr marL="742950" indent="-285750">
                <a:defRPr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2pPr>
              <a:lvl3pPr marL="1143000" indent="-228600">
                <a:defRPr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3pPr>
              <a:lvl4pPr marL="1600200" indent="-228600">
                <a:defRPr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4pPr>
              <a:lvl5pPr marL="2057400" indent="-228600">
                <a:defRPr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000000"/>
                  </a:solidFill>
                </a:rPr>
                <a:t>参考圆</a:t>
              </a:r>
              <a:endParaRPr lang="zh-CN" altLang="en-US" sz="2400" b="1" dirty="0">
                <a:solidFill>
                  <a:srgbClr val="000000"/>
                </a:solidFill>
              </a:endParaRPr>
            </a:p>
          </p:txBody>
        </p:sp>
        <p:sp>
          <p:nvSpPr>
            <p:cNvPr id="65550" name="Rectangle 14"/>
            <p:cNvSpPr>
              <a:spLocks noChangeArrowheads="1"/>
            </p:cNvSpPr>
            <p:nvPr/>
          </p:nvSpPr>
          <p:spPr bwMode="auto">
            <a:xfrm>
              <a:off x="4355" y="2572"/>
              <a:ext cx="175" cy="2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/>
            <a:p>
              <a:pPr algn="just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i="1">
                  <a:solidFill>
                    <a:srgbClr val="008000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</a:t>
              </a:r>
              <a:endParaRPr lang="en-US" altLang="zh-CN" sz="2400" i="1">
                <a:solidFill>
                  <a:srgbClr val="0000FF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51" name="Line 15"/>
            <p:cNvSpPr>
              <a:spLocks noChangeShapeType="1"/>
            </p:cNvSpPr>
            <p:nvPr/>
          </p:nvSpPr>
          <p:spPr bwMode="auto">
            <a:xfrm flipV="1">
              <a:off x="4051" y="2352"/>
              <a:ext cx="768" cy="46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 type="none" w="med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52" name="Line 16"/>
            <p:cNvSpPr>
              <a:spLocks noChangeShapeType="1"/>
            </p:cNvSpPr>
            <p:nvPr/>
          </p:nvSpPr>
          <p:spPr bwMode="auto">
            <a:xfrm>
              <a:off x="4537" y="2075"/>
              <a:ext cx="0" cy="737"/>
            </a:xfrm>
            <a:prstGeom prst="line">
              <a:avLst/>
            </a:prstGeom>
            <a:noFill/>
            <a:ln w="22225">
              <a:solidFill>
                <a:srgbClr val="336600"/>
              </a:solidFill>
              <a:prstDash val="dash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53" name="Arc 17"/>
            <p:cNvSpPr>
              <a:spLocks noChangeArrowheads="1"/>
            </p:cNvSpPr>
            <p:nvPr/>
          </p:nvSpPr>
          <p:spPr bwMode="auto">
            <a:xfrm>
              <a:off x="4153" y="2654"/>
              <a:ext cx="88" cy="16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 fill="none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2540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54" name="Arc 18"/>
            <p:cNvSpPr>
              <a:spLocks noChangeArrowheads="1"/>
            </p:cNvSpPr>
            <p:nvPr/>
          </p:nvSpPr>
          <p:spPr bwMode="auto">
            <a:xfrm>
              <a:off x="4285" y="2661"/>
              <a:ext cx="67" cy="153"/>
            </a:xfrm>
            <a:custGeom>
              <a:avLst/>
              <a:gdLst>
                <a:gd name="T0" fmla="*/ 0 w 21600"/>
                <a:gd name="T1" fmla="*/ 0 h 20718"/>
                <a:gd name="T2" fmla="*/ 0 w 21600"/>
                <a:gd name="T3" fmla="*/ 0 h 20718"/>
                <a:gd name="T4" fmla="*/ 0 w 21600"/>
                <a:gd name="T5" fmla="*/ 0 h 20718"/>
                <a:gd name="T6" fmla="*/ 0 w 21600"/>
                <a:gd name="T7" fmla="*/ 0 h 20718"/>
                <a:gd name="T8" fmla="*/ 0 w 21600"/>
                <a:gd name="T9" fmla="*/ 0 h 20718"/>
                <a:gd name="T10" fmla="*/ 0 w 21600"/>
                <a:gd name="T11" fmla="*/ 0 h 2071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0718" fill="none">
                  <a:moveTo>
                    <a:pt x="6109" y="-1"/>
                  </a:moveTo>
                  <a:cubicBezTo>
                    <a:pt x="15294" y="2708"/>
                    <a:pt x="21600" y="11141"/>
                    <a:pt x="21600" y="20718"/>
                  </a:cubicBezTo>
                </a:path>
                <a:path w="21600" h="20718" stroke="0">
                  <a:moveTo>
                    <a:pt x="6109" y="-1"/>
                  </a:moveTo>
                  <a:cubicBezTo>
                    <a:pt x="15294" y="2708"/>
                    <a:pt x="21600" y="11141"/>
                    <a:pt x="21600" y="20718"/>
                  </a:cubicBezTo>
                  <a:lnTo>
                    <a:pt x="0" y="20718"/>
                  </a:lnTo>
                  <a:lnTo>
                    <a:pt x="6109" y="-1"/>
                  </a:lnTo>
                  <a:close/>
                </a:path>
              </a:pathLst>
            </a:custGeom>
            <a:noFill/>
            <a:ln w="25400">
              <a:solidFill>
                <a:srgbClr val="00808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55" name="Rectangle 19"/>
            <p:cNvSpPr>
              <a:spLocks noChangeArrowheads="1"/>
            </p:cNvSpPr>
            <p:nvPr/>
          </p:nvSpPr>
          <p:spPr bwMode="auto">
            <a:xfrm>
              <a:off x="4211" y="1969"/>
              <a:ext cx="348" cy="2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b="1" i="1">
                  <a:solidFill>
                    <a:srgbClr val="FF0000"/>
                  </a:solidFill>
                  <a:latin typeface="Times New Roman" panose="02020603050405020304" pitchFamily="18" charset="0"/>
                </a:rPr>
                <a:t>A</a:t>
              </a:r>
              <a:endParaRPr lang="en-US" altLang="zh-CN" sz="2800" i="1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56" name="Rectangle 20"/>
            <p:cNvSpPr>
              <a:spLocks noChangeArrowheads="1"/>
            </p:cNvSpPr>
            <p:nvPr/>
          </p:nvSpPr>
          <p:spPr bwMode="auto">
            <a:xfrm>
              <a:off x="4641" y="2427"/>
              <a:ext cx="267" cy="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b="1" i="1">
                  <a:solidFill>
                    <a:srgbClr val="FF0000"/>
                  </a:solidFill>
                  <a:latin typeface="Times New Roman" panose="02020603050405020304" pitchFamily="18" charset="0"/>
                </a:rPr>
                <a:t>A</a:t>
              </a:r>
              <a:endParaRPr lang="en-US" altLang="zh-CN" sz="2800" i="1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57" name="Rectangle 21"/>
            <p:cNvSpPr>
              <a:spLocks noChangeArrowheads="1"/>
            </p:cNvSpPr>
            <p:nvPr/>
          </p:nvSpPr>
          <p:spPr bwMode="auto">
            <a:xfrm>
              <a:off x="3382" y="2491"/>
              <a:ext cx="748" cy="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/>
            <a:p>
              <a:pPr algn="just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b="1" i="1" dirty="0">
                  <a:solidFill>
                    <a:srgbClr val="990000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 </a:t>
              </a:r>
              <a:r>
                <a:rPr lang="en-US" altLang="zh-CN" sz="2800" b="1" i="1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t+</a:t>
              </a:r>
              <a:r>
                <a:rPr lang="en-US" altLang="zh-CN" sz="2800" b="1" i="1" dirty="0">
                  <a:solidFill>
                    <a:srgbClr val="990000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</a:t>
              </a:r>
              <a:endParaRPr lang="en-US" altLang="zh-CN" sz="2800" i="1" dirty="0">
                <a:solidFill>
                  <a:srgbClr val="99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58" name="Rectangle 24"/>
            <p:cNvSpPr>
              <a:spLocks noChangeArrowheads="1"/>
            </p:cNvSpPr>
            <p:nvPr/>
          </p:nvSpPr>
          <p:spPr bwMode="auto">
            <a:xfrm>
              <a:off x="4329" y="1707"/>
              <a:ext cx="30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t</a:t>
              </a:r>
              <a:endParaRPr lang="en-US" altLang="zh-CN" sz="3200" i="1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59" name="Rectangle 25"/>
            <p:cNvSpPr>
              <a:spLocks noChangeArrowheads="1"/>
            </p:cNvSpPr>
            <p:nvPr/>
          </p:nvSpPr>
          <p:spPr bwMode="auto">
            <a:xfrm>
              <a:off x="4921" y="2197"/>
              <a:ext cx="625" cy="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t = 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  <a:endParaRPr lang="en-US" altLang="zh-CN" sz="280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60" name="Arc 26"/>
            <p:cNvSpPr>
              <a:spLocks noChangeArrowheads="1"/>
            </p:cNvSpPr>
            <p:nvPr/>
          </p:nvSpPr>
          <p:spPr bwMode="auto">
            <a:xfrm rot="-282825">
              <a:off x="4948" y="2536"/>
              <a:ext cx="114" cy="206"/>
            </a:xfrm>
            <a:custGeom>
              <a:avLst/>
              <a:gdLst>
                <a:gd name="T0" fmla="*/ 0 w 21600"/>
                <a:gd name="T1" fmla="*/ 0 h 14710"/>
                <a:gd name="T2" fmla="*/ 0 w 21600"/>
                <a:gd name="T3" fmla="*/ 0 h 14710"/>
                <a:gd name="T4" fmla="*/ 0 w 21600"/>
                <a:gd name="T5" fmla="*/ 0 h 14710"/>
                <a:gd name="T6" fmla="*/ 0 w 21600"/>
                <a:gd name="T7" fmla="*/ 0 h 14710"/>
                <a:gd name="T8" fmla="*/ 0 w 21600"/>
                <a:gd name="T9" fmla="*/ 0 h 14710"/>
                <a:gd name="T10" fmla="*/ 0 w 21600"/>
                <a:gd name="T11" fmla="*/ 0 h 147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14710" fill="none">
                  <a:moveTo>
                    <a:pt x="15816" y="0"/>
                  </a:moveTo>
                  <a:cubicBezTo>
                    <a:pt x="19533" y="3996"/>
                    <a:pt x="21600" y="9252"/>
                    <a:pt x="21600" y="14710"/>
                  </a:cubicBezTo>
                </a:path>
                <a:path w="21600" h="14710" stroke="0">
                  <a:moveTo>
                    <a:pt x="15816" y="0"/>
                  </a:moveTo>
                  <a:cubicBezTo>
                    <a:pt x="19533" y="3996"/>
                    <a:pt x="21600" y="9252"/>
                    <a:pt x="21600" y="14710"/>
                  </a:cubicBezTo>
                  <a:lnTo>
                    <a:pt x="0" y="14710"/>
                  </a:lnTo>
                  <a:lnTo>
                    <a:pt x="15816" y="0"/>
                  </a:lnTo>
                  <a:close/>
                </a:path>
              </a:pathLst>
            </a:custGeom>
            <a:noFill/>
            <a:ln w="28575">
              <a:solidFill>
                <a:srgbClr val="FF00FF"/>
              </a:solidFill>
              <a:round/>
              <a:headEnd type="stealth" w="lg" len="lg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61" name="Rectangle 29"/>
            <p:cNvSpPr>
              <a:spLocks noChangeArrowheads="1"/>
            </p:cNvSpPr>
            <p:nvPr/>
          </p:nvSpPr>
          <p:spPr bwMode="auto">
            <a:xfrm rot="83187">
              <a:off x="5132" y="2510"/>
              <a:ext cx="268" cy="2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/>
            <a:p>
              <a:pPr algn="just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b="1" i="1">
                  <a:solidFill>
                    <a:srgbClr val="FF00FF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</a:t>
              </a:r>
              <a:endParaRPr lang="en-US" altLang="zh-CN" sz="2800" i="1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62" name="Oval 30"/>
            <p:cNvSpPr>
              <a:spLocks noChangeArrowheads="1"/>
            </p:cNvSpPr>
            <p:nvPr/>
          </p:nvSpPr>
          <p:spPr bwMode="auto">
            <a:xfrm>
              <a:off x="3253" y="1956"/>
              <a:ext cx="1698" cy="1693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63" name="Line 31"/>
            <p:cNvSpPr>
              <a:spLocks noChangeShapeType="1"/>
            </p:cNvSpPr>
            <p:nvPr/>
          </p:nvSpPr>
          <p:spPr bwMode="auto">
            <a:xfrm flipV="1">
              <a:off x="4051" y="2076"/>
              <a:ext cx="486" cy="736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64" name="Line 32"/>
            <p:cNvSpPr>
              <a:spLocks noChangeShapeType="1"/>
            </p:cNvSpPr>
            <p:nvPr/>
          </p:nvSpPr>
          <p:spPr bwMode="auto">
            <a:xfrm>
              <a:off x="4903" y="3075"/>
              <a:ext cx="386" cy="168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65" name="Line 33"/>
            <p:cNvSpPr>
              <a:spLocks noChangeShapeType="1"/>
            </p:cNvSpPr>
            <p:nvPr/>
          </p:nvSpPr>
          <p:spPr bwMode="auto">
            <a:xfrm>
              <a:off x="4049" y="2813"/>
              <a:ext cx="486" cy="0"/>
            </a:xfrm>
            <a:prstGeom prst="line">
              <a:avLst/>
            </a:prstGeom>
            <a:noFill/>
            <a:ln w="28575">
              <a:solidFill>
                <a:srgbClr val="0000CC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66" name="Line 34"/>
            <p:cNvSpPr>
              <a:spLocks noChangeShapeType="1"/>
            </p:cNvSpPr>
            <p:nvPr/>
          </p:nvSpPr>
          <p:spPr bwMode="auto">
            <a:xfrm>
              <a:off x="3119" y="2813"/>
              <a:ext cx="930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67" name="Line 35"/>
            <p:cNvSpPr>
              <a:spLocks noChangeShapeType="1"/>
            </p:cNvSpPr>
            <p:nvPr/>
          </p:nvSpPr>
          <p:spPr bwMode="auto">
            <a:xfrm>
              <a:off x="4521" y="2811"/>
              <a:ext cx="822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68" name="Rectangle 37"/>
            <p:cNvSpPr>
              <a:spLocks noChangeArrowheads="1"/>
            </p:cNvSpPr>
            <p:nvPr/>
          </p:nvSpPr>
          <p:spPr bwMode="auto">
            <a:xfrm>
              <a:off x="5196" y="2736"/>
              <a:ext cx="2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x</a:t>
              </a:r>
              <a:endParaRPr lang="en-US" altLang="zh-CN" sz="3200" b="1" i="1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69" name="Line 38"/>
            <p:cNvSpPr>
              <a:spLocks noChangeShapeType="1"/>
            </p:cNvSpPr>
            <p:nvPr/>
          </p:nvSpPr>
          <p:spPr bwMode="auto">
            <a:xfrm>
              <a:off x="4041" y="281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70" name="Line 39"/>
            <p:cNvSpPr>
              <a:spLocks noChangeShapeType="1"/>
            </p:cNvSpPr>
            <p:nvPr/>
          </p:nvSpPr>
          <p:spPr bwMode="auto">
            <a:xfrm>
              <a:off x="4536" y="281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71" name="Line 40"/>
            <p:cNvSpPr>
              <a:spLocks noChangeShapeType="1"/>
            </p:cNvSpPr>
            <p:nvPr/>
          </p:nvSpPr>
          <p:spPr bwMode="auto">
            <a:xfrm>
              <a:off x="4041" y="2907"/>
              <a:ext cx="49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stealth" w="med" len="lg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endParaRPr>
            </a:p>
          </p:txBody>
        </p:sp>
        <p:sp>
          <p:nvSpPr>
            <p:cNvPr id="65572" name="Rectangle 41"/>
            <p:cNvSpPr>
              <a:spLocks noChangeArrowheads="1"/>
            </p:cNvSpPr>
            <p:nvPr/>
          </p:nvSpPr>
          <p:spPr bwMode="auto">
            <a:xfrm>
              <a:off x="4137" y="2933"/>
              <a:ext cx="244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0" b="1" i="1">
                  <a:solidFill>
                    <a:srgbClr val="333399"/>
                  </a:solidFill>
                  <a:latin typeface="Times New Roman" panose="02020603050405020304" pitchFamily="18" charset="0"/>
                </a:rPr>
                <a:t>x</a:t>
              </a:r>
              <a:endParaRPr lang="en-US" altLang="zh-CN" sz="3200" b="1" i="1">
                <a:solidFill>
                  <a:srgbClr val="333399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73" name="Rectangle 42"/>
            <p:cNvSpPr>
              <a:spLocks noChangeArrowheads="1"/>
            </p:cNvSpPr>
            <p:nvPr/>
          </p:nvSpPr>
          <p:spPr bwMode="auto">
            <a:xfrm>
              <a:off x="4521" y="2812"/>
              <a:ext cx="244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0" b="1" i="1">
                  <a:solidFill>
                    <a:srgbClr val="990033"/>
                  </a:solidFill>
                  <a:latin typeface="Times New Roman" panose="02020603050405020304" pitchFamily="18" charset="0"/>
                </a:rPr>
                <a:t>p</a:t>
              </a:r>
              <a:endParaRPr lang="en-US" altLang="zh-CN" sz="3200" b="1" i="1">
                <a:solidFill>
                  <a:srgbClr val="990033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74" name="Rectangle 43"/>
            <p:cNvSpPr>
              <a:spLocks noChangeArrowheads="1"/>
            </p:cNvSpPr>
            <p:nvPr/>
          </p:nvSpPr>
          <p:spPr bwMode="auto">
            <a:xfrm>
              <a:off x="3802" y="2793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i="1">
                  <a:solidFill>
                    <a:srgbClr val="FF0000"/>
                  </a:solidFill>
                  <a:latin typeface="Times New Roman" panose="02020603050405020304" pitchFamily="18" charset="0"/>
                </a:rPr>
                <a:t>O</a:t>
              </a:r>
              <a:endParaRPr lang="en-US" altLang="zh-CN" sz="2000" b="1" i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5575" name="Rectangle 36"/>
            <p:cNvSpPr>
              <a:spLocks noChangeArrowheads="1"/>
            </p:cNvSpPr>
            <p:nvPr/>
          </p:nvSpPr>
          <p:spPr bwMode="auto">
            <a:xfrm>
              <a:off x="4482" y="2560"/>
              <a:ext cx="200" cy="2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4800" b="1">
                  <a:solidFill>
                    <a:srgbClr val="990033"/>
                  </a:solidFill>
                  <a:latin typeface="Times New Roman" panose="02020603050405020304" pitchFamily="18" charset="0"/>
                </a:rPr>
                <a:t>·</a:t>
              </a:r>
              <a:endParaRPr lang="en-US" altLang="zh-CN" sz="4800" b="1">
                <a:solidFill>
                  <a:srgbClr val="990033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76" name="Rectangle 48"/>
          <p:cNvSpPr>
            <a:spLocks noChangeArrowheads="1"/>
          </p:cNvSpPr>
          <p:nvPr/>
        </p:nvSpPr>
        <p:spPr bwMode="auto">
          <a:xfrm>
            <a:off x="106407" y="704410"/>
            <a:ext cx="5043462" cy="9547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2075" tIns="46038" rIns="92075" bIns="46038">
            <a:spAutoFit/>
          </a:bodyPr>
          <a:lstStyle/>
          <a:p>
            <a:pPr algn="just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    </a:t>
            </a:r>
            <a:r>
              <a:rPr kumimoji="1"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旋转矢量的端点</a:t>
            </a:r>
            <a:r>
              <a:rPr kumimoji="1" lang="en-US" altLang="zh-CN" sz="2800" b="1" i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x</a:t>
            </a:r>
            <a:r>
              <a:rPr kumimoji="1" lang="en-US" altLang="zh-CN" sz="2800" b="1" i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 </a:t>
            </a:r>
            <a:r>
              <a:rPr kumimoji="1"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轴上的</a:t>
            </a:r>
            <a:r>
              <a:rPr kumimoji="1" lang="zh-CN" altLang="en-US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投影点</a:t>
            </a:r>
            <a:r>
              <a:rPr kumimoji="1"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的运动为</a:t>
            </a:r>
            <a:r>
              <a:rPr kumimoji="1" lang="zh-CN" altLang="en-US" sz="28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简谐振动。</a:t>
            </a:r>
            <a:endParaRPr kumimoji="1" lang="zh-CN" altLang="en-US" sz="2800" b="1" dirty="0">
              <a:solidFill>
                <a:srgbClr val="A5002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125473" y="1788572"/>
            <a:ext cx="5486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4.</a:t>
            </a:r>
            <a:r>
              <a:rPr lang="zh-CN" altLang="en-US" sz="2800" b="1" dirty="0">
                <a:solidFill>
                  <a:srgbClr val="000000"/>
                </a:solidFill>
                <a:ea typeface="宋体" panose="02010600030101010101" pitchFamily="2" charset="-122"/>
              </a:rPr>
              <a:t>同频率、同方向简谐振动的合成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41" name="Text Box 2"/>
          <p:cNvSpPr txBox="1">
            <a:spLocks noChangeArrowheads="1"/>
          </p:cNvSpPr>
          <p:nvPr/>
        </p:nvSpPr>
        <p:spPr bwMode="auto">
          <a:xfrm>
            <a:off x="125473" y="3789040"/>
            <a:ext cx="46164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000000"/>
                </a:solidFill>
                <a:ea typeface="宋体" panose="02010600030101010101" pitchFamily="2" charset="-122"/>
              </a:rPr>
              <a:t>合成仍然为简谐振动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2" name="对象 1"/>
          <p:cNvGraphicFramePr>
            <a:graphicFrameLocks noChangeAspect="1"/>
          </p:cNvGraphicFramePr>
          <p:nvPr/>
        </p:nvGraphicFramePr>
        <p:xfrm>
          <a:off x="1084263" y="2287588"/>
          <a:ext cx="3086100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0" name="公式" r:id="rId1" imgW="28956000" imgH="5181600" progId="Equation.3">
                  <p:embed/>
                </p:oleObj>
              </mc:Choice>
              <mc:Fallback>
                <p:oleObj name="公式" r:id="rId1" imgW="28956000" imgH="5181600" progId="Equation.3">
                  <p:embed/>
                  <p:pic>
                    <p:nvPicPr>
                      <p:cNvPr id="0" name="对象 1"/>
                      <p:cNvPicPr>
                        <a:picLocks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4263" y="2287588"/>
                        <a:ext cx="3086100" cy="54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对象 2"/>
          <p:cNvGraphicFramePr>
            <a:graphicFrameLocks noChangeAspect="1"/>
          </p:cNvGraphicFramePr>
          <p:nvPr/>
        </p:nvGraphicFramePr>
        <p:xfrm>
          <a:off x="948056" y="2996952"/>
          <a:ext cx="3360163" cy="5440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1" name="" r:id="rId3" imgW="1339215" imgH="180340" progId="Equation.3">
                  <p:embed/>
                </p:oleObj>
              </mc:Choice>
              <mc:Fallback>
                <p:oleObj name="" r:id="rId3" imgW="1339215" imgH="180340" progId="Equation.3">
                  <p:embed/>
                  <p:pic>
                    <p:nvPicPr>
                      <p:cNvPr id="0" name="对象 2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8056" y="2996952"/>
                        <a:ext cx="3360163" cy="54408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对象 3"/>
          <p:cNvGraphicFramePr/>
          <p:nvPr/>
        </p:nvGraphicFramePr>
        <p:xfrm>
          <a:off x="3718922" y="3660080"/>
          <a:ext cx="4600575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2" name="" r:id="rId5" imgW="2433955" imgH="244475" progId="Equation.3">
                  <p:embed/>
                </p:oleObj>
              </mc:Choice>
              <mc:Fallback>
                <p:oleObj name="" r:id="rId5" imgW="2433955" imgH="244475" progId="Equation.3">
                  <p:embed/>
                  <p:pic>
                    <p:nvPicPr>
                      <p:cNvPr id="0" name="对象 3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8922" y="3660080"/>
                        <a:ext cx="4600575" cy="727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2"/>
          <p:cNvGraphicFramePr/>
          <p:nvPr/>
        </p:nvGraphicFramePr>
        <p:xfrm>
          <a:off x="610402" y="4509120"/>
          <a:ext cx="4292600" cy="576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3" name="" r:id="rId7" imgW="1590675" imgH="186690" progId="Equation.3">
                  <p:embed/>
                </p:oleObj>
              </mc:Choice>
              <mc:Fallback>
                <p:oleObj name="" r:id="rId7" imgW="1590675" imgH="186690" progId="Equation.3">
                  <p:embed/>
                  <p:pic>
                    <p:nvPicPr>
                      <p:cNvPr id="0" name="Object 2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0402" y="4509120"/>
                        <a:ext cx="4292600" cy="5762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6"/>
          <p:cNvGraphicFramePr/>
          <p:nvPr/>
        </p:nvGraphicFramePr>
        <p:xfrm>
          <a:off x="5331627" y="4540870"/>
          <a:ext cx="1976437" cy="522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4" name="" r:id="rId9" imgW="798195" imgH="199390" progId="Equation.DSMT4">
                  <p:embed/>
                </p:oleObj>
              </mc:Choice>
              <mc:Fallback>
                <p:oleObj name="" r:id="rId9" imgW="798195" imgH="199390" progId="Equation.DSMT4">
                  <p:embed/>
                  <p:pic>
                    <p:nvPicPr>
                      <p:cNvPr id="0" name="Object 6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1627" y="4540870"/>
                        <a:ext cx="1976437" cy="522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75"/>
          <p:cNvGraphicFramePr/>
          <p:nvPr/>
        </p:nvGraphicFramePr>
        <p:xfrm>
          <a:off x="5357027" y="5333230"/>
          <a:ext cx="2060575" cy="652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5" name="" r:id="rId11" imgW="817880" imgH="231775" progId="Equation.3">
                  <p:embed/>
                </p:oleObj>
              </mc:Choice>
              <mc:Fallback>
                <p:oleObj name="" r:id="rId11" imgW="817880" imgH="231775" progId="Equation.3">
                  <p:embed/>
                  <p:pic>
                    <p:nvPicPr>
                      <p:cNvPr id="0" name="Object 75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57027" y="5333230"/>
                        <a:ext cx="2060575" cy="652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Object 102"/>
          <p:cNvGraphicFramePr>
            <a:graphicFrameLocks noChangeAspect="1"/>
          </p:cNvGraphicFramePr>
          <p:nvPr/>
        </p:nvGraphicFramePr>
        <p:xfrm>
          <a:off x="638977" y="5412605"/>
          <a:ext cx="45926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6" name="" r:id="rId13" imgW="1925320" imgH="199390" progId="Equation.DSMT4">
                  <p:embed/>
                </p:oleObj>
              </mc:Choice>
              <mc:Fallback>
                <p:oleObj name="" r:id="rId13" imgW="1925320" imgH="199390" progId="Equation.DSMT4">
                  <p:embed/>
                  <p:pic>
                    <p:nvPicPr>
                      <p:cNvPr id="0" name="Object 10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977" y="5412605"/>
                        <a:ext cx="4592637" cy="593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" name="Text Box 2"/>
          <p:cNvSpPr txBox="1">
            <a:spLocks noChangeArrowheads="1"/>
          </p:cNvSpPr>
          <p:nvPr/>
        </p:nvSpPr>
        <p:spPr bwMode="auto">
          <a:xfrm>
            <a:off x="7569483" y="4571595"/>
            <a:ext cx="114871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加强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51" name="Text Box 2"/>
          <p:cNvSpPr txBox="1">
            <a:spLocks noChangeArrowheads="1"/>
          </p:cNvSpPr>
          <p:nvPr/>
        </p:nvSpPr>
        <p:spPr bwMode="auto">
          <a:xfrm>
            <a:off x="7589405" y="5373216"/>
            <a:ext cx="114871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rgbClr val="000000"/>
                </a:solidFill>
                <a:ea typeface="宋体" panose="02010600030101010101" pitchFamily="2" charset="-122"/>
              </a:rPr>
              <a:t>减弱</a:t>
            </a:r>
            <a:endParaRPr lang="zh-CN" altLang="en-US" sz="2800" b="1" dirty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0"/>
          <p:cNvSpPr>
            <a:spLocks noChangeArrowheads="1"/>
          </p:cNvSpPr>
          <p:nvPr/>
        </p:nvSpPr>
        <p:spPr bwMode="auto">
          <a:xfrm>
            <a:off x="27788" y="689322"/>
            <a:ext cx="5186362" cy="5794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一、求平面</a:t>
            </a:r>
            <a:r>
              <a:rPr kumimoji="1"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简谐波波函数</a:t>
            </a:r>
            <a:endParaRPr kumimoji="1" lang="zh-CN" altLang="en-US" sz="32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128592" y="1268760"/>
            <a:ext cx="8746238" cy="584775"/>
          </a:xfrm>
          <a:prstGeom prst="rect">
            <a:avLst/>
          </a:prstGeom>
          <a:noFill/>
          <a:ln w="57150">
            <a:noFill/>
            <a:miter lim="800000"/>
          </a:ln>
          <a:effectLst/>
        </p:spPr>
        <p:txBody>
          <a:bodyPr wrap="square" anchor="ctr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1. </a:t>
            </a:r>
            <a:r>
              <a:rPr kumimoji="1" lang="zh-CN" altLang="en-US" sz="32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已知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原点的振动方程</a:t>
            </a:r>
            <a:r>
              <a:rPr kumimoji="1" lang="zh-CN" altLang="en-US" sz="32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，求波函数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。</a:t>
            </a:r>
            <a:endParaRPr kumimoji="1" lang="zh-C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12" name="Object 4"/>
          <p:cNvGraphicFramePr>
            <a:graphicFrameLocks noChangeAspect="1"/>
          </p:cNvGraphicFramePr>
          <p:nvPr/>
        </p:nvGraphicFramePr>
        <p:xfrm>
          <a:off x="2411760" y="1900795"/>
          <a:ext cx="3355975" cy="614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4" name="公式" r:id="rId1" imgW="1049655" imgH="193040" progId="Equation.3">
                  <p:embed/>
                </p:oleObj>
              </mc:Choice>
              <mc:Fallback>
                <p:oleObj name="公式" r:id="rId1" imgW="1049655" imgH="19304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760" y="1900795"/>
                        <a:ext cx="3355975" cy="614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5"/>
          <p:cNvGraphicFramePr>
            <a:graphicFrameLocks noChangeAspect="1"/>
          </p:cNvGraphicFramePr>
          <p:nvPr/>
        </p:nvGraphicFramePr>
        <p:xfrm>
          <a:off x="2342232" y="2181723"/>
          <a:ext cx="4027487" cy="1096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5" name="公式" r:id="rId3" imgW="1255395" imgH="340995" progId="Equation.3">
                  <p:embed/>
                </p:oleObj>
              </mc:Choice>
              <mc:Fallback>
                <p:oleObj name="公式" r:id="rId3" imgW="1255395" imgH="340995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2232" y="2181723"/>
                        <a:ext cx="4027487" cy="1096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 Box 6"/>
          <p:cNvSpPr txBox="1">
            <a:spLocks noChangeArrowheads="1"/>
          </p:cNvSpPr>
          <p:nvPr/>
        </p:nvSpPr>
        <p:spPr bwMode="auto">
          <a:xfrm>
            <a:off x="5596408" y="3812325"/>
            <a:ext cx="2129109" cy="486287"/>
          </a:xfrm>
          <a:prstGeom prst="rect">
            <a:avLst/>
          </a:prstGeom>
          <a:noFill/>
          <a:ln w="57150">
            <a:noFill/>
            <a:miter lim="800000"/>
          </a:ln>
          <a:effectLst/>
        </p:spPr>
        <p:txBody>
          <a:bodyPr wrap="none" anchor="ctr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u</a:t>
            </a:r>
            <a:r>
              <a:rPr kumimoji="1" lang="zh-CN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取绝对值</a:t>
            </a:r>
            <a:endParaRPr kumimoji="1" lang="zh-CN" alt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3" name="Text Box 6"/>
          <p:cNvSpPr txBox="1">
            <a:spLocks noChangeArrowheads="1"/>
          </p:cNvSpPr>
          <p:nvPr/>
        </p:nvSpPr>
        <p:spPr bwMode="auto">
          <a:xfrm>
            <a:off x="5571255" y="4509120"/>
            <a:ext cx="3100529" cy="486287"/>
          </a:xfrm>
          <a:prstGeom prst="rect">
            <a:avLst/>
          </a:prstGeom>
          <a:noFill/>
          <a:ln w="57150">
            <a:noFill/>
            <a:miter lim="800000"/>
          </a:ln>
          <a:effectLst/>
        </p:spPr>
        <p:txBody>
          <a:bodyPr wrap="none" anchor="ctr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- </a:t>
            </a:r>
            <a:r>
              <a:rPr kumimoji="1" lang="en-US" altLang="zh-CN" sz="32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x</a:t>
            </a:r>
            <a:r>
              <a:rPr kumimoji="1" lang="zh-CN" altLang="en-US" sz="32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轴正方向传播</a:t>
            </a:r>
            <a:endParaRPr kumimoji="1" lang="zh-CN" alt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4" name="Text Box 6"/>
          <p:cNvSpPr txBox="1">
            <a:spLocks noChangeArrowheads="1"/>
          </p:cNvSpPr>
          <p:nvPr/>
        </p:nvSpPr>
        <p:spPr bwMode="auto">
          <a:xfrm>
            <a:off x="5580112" y="5185114"/>
            <a:ext cx="3095719" cy="486287"/>
          </a:xfrm>
          <a:prstGeom prst="rect">
            <a:avLst/>
          </a:prstGeom>
          <a:noFill/>
          <a:ln w="57150">
            <a:noFill/>
            <a:miter lim="800000"/>
          </a:ln>
          <a:effectLst/>
        </p:spPr>
        <p:txBody>
          <a:bodyPr wrap="none" anchor="ctr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+</a:t>
            </a:r>
            <a:r>
              <a:rPr kumimoji="1" lang="en-US" altLang="zh-CN" sz="32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x</a:t>
            </a:r>
            <a:r>
              <a:rPr kumimoji="1" lang="zh-CN" altLang="en-US" sz="32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轴负方向传播</a:t>
            </a:r>
            <a:endParaRPr kumimoji="1" lang="zh-CN" alt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>
            <a:off x="190618" y="3245014"/>
            <a:ext cx="9038893" cy="486287"/>
          </a:xfrm>
          <a:prstGeom prst="rect">
            <a:avLst/>
          </a:prstGeom>
          <a:noFill/>
          <a:ln w="57150">
            <a:noFill/>
            <a:miter lim="800000"/>
          </a:ln>
          <a:effectLst/>
        </p:spPr>
        <p:txBody>
          <a:bodyPr wrap="square" anchor="ctr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2. </a:t>
            </a:r>
            <a:r>
              <a:rPr kumimoji="1" lang="zh-CN" altLang="en-US" sz="32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已知</a:t>
            </a:r>
            <a:r>
              <a:rPr kumimoji="1" lang="en-US" altLang="zh-CN" sz="3200" b="1" i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P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点</a:t>
            </a:r>
            <a:r>
              <a:rPr kumimoji="1" lang="en-US" altLang="zh-CN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(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坐标为</a:t>
            </a:r>
            <a:r>
              <a:rPr kumimoji="1" lang="en-US" altLang="zh-CN" sz="3200" b="1" i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x</a:t>
            </a:r>
            <a:r>
              <a:rPr kumimoji="1" lang="en-US" altLang="zh-CN" sz="3200" b="1" baseline="-25000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0</a:t>
            </a:r>
            <a:r>
              <a:rPr kumimoji="1" lang="zh-CN" altLang="en-US" sz="32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）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的振动方程，求波函数。</a:t>
            </a:r>
            <a:endParaRPr kumimoji="1" lang="zh-C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graphicFrame>
        <p:nvGraphicFramePr>
          <p:cNvPr id="26" name="Object 3"/>
          <p:cNvGraphicFramePr>
            <a:graphicFrameLocks noChangeAspect="1"/>
          </p:cNvGraphicFramePr>
          <p:nvPr/>
        </p:nvGraphicFramePr>
        <p:xfrm>
          <a:off x="769094" y="3767151"/>
          <a:ext cx="3111500" cy="54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6" name="公式" r:id="rId5" imgW="28956000" imgH="5181600" progId="Equation.3">
                  <p:embed/>
                </p:oleObj>
              </mc:Choice>
              <mc:Fallback>
                <p:oleObj name="公式" r:id="rId5" imgW="28956000" imgH="51816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9094" y="3767151"/>
                        <a:ext cx="3111500" cy="541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" name="Object 41"/>
          <p:cNvGraphicFramePr>
            <a:graphicFrameLocks noChangeAspect="1"/>
          </p:cNvGraphicFramePr>
          <p:nvPr/>
        </p:nvGraphicFramePr>
        <p:xfrm>
          <a:off x="779016" y="4200864"/>
          <a:ext cx="3937000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7" name="公式" r:id="rId7" imgW="37795200" imgH="9448800" progId="Equation.3">
                  <p:embed/>
                </p:oleObj>
              </mc:Choice>
              <mc:Fallback>
                <p:oleObj name="公式" r:id="rId7" imgW="37795200" imgH="9448800" progId="Equation.3">
                  <p:embed/>
                  <p:pic>
                    <p:nvPicPr>
                      <p:cNvPr id="0" name="Object 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9016" y="4200864"/>
                        <a:ext cx="3937000" cy="984250"/>
                      </a:xfrm>
                      <a:prstGeom prst="rect">
                        <a:avLst/>
                      </a:prstGeom>
                      <a:noFill/>
                      <a:ln w="12700">
                        <a:noFill/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3" name="Group 38"/>
          <p:cNvGrpSpPr/>
          <p:nvPr/>
        </p:nvGrpSpPr>
        <p:grpSpPr bwMode="auto">
          <a:xfrm>
            <a:off x="35496" y="5663207"/>
            <a:ext cx="6704013" cy="1096963"/>
            <a:chOff x="158" y="2529"/>
            <a:chExt cx="4223" cy="691"/>
          </a:xfrm>
        </p:grpSpPr>
        <p:sp>
          <p:nvSpPr>
            <p:cNvPr id="65" name="Text Box 31"/>
            <p:cNvSpPr txBox="1">
              <a:spLocks noChangeArrowheads="1"/>
            </p:cNvSpPr>
            <p:nvPr/>
          </p:nvSpPr>
          <p:spPr bwMode="auto">
            <a:xfrm>
              <a:off x="158" y="2692"/>
              <a:ext cx="4223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1pPr>
              <a:lvl2pPr marL="742950" indent="-285750" eaLnBrk="0" hangingPunct="0">
                <a:defRPr kumimoji="1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2pPr>
              <a:lvl3pPr marL="1143000" indent="-228600" eaLnBrk="0" hangingPunct="0">
                <a:defRPr kumimoji="1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3pPr>
              <a:lvl4pPr marL="1600200" indent="-228600" eaLnBrk="0" hangingPunct="0">
                <a:defRPr kumimoji="1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4pPr>
              <a:lvl5pPr marL="2057400" indent="-228600" eaLnBrk="0" hangingPunct="0">
                <a:defRPr kumimoji="1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5pPr>
              <a:lvl6pPr marL="2514600" indent="-228600" algn="ctr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6pPr>
              <a:lvl7pPr marL="2971800" indent="-228600" algn="ctr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7pPr>
              <a:lvl8pPr marL="3429000" indent="-228600" algn="ctr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8pPr>
              <a:lvl9pPr marL="3886200" indent="-228600" algn="ctr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3200">
                  <a:solidFill>
                    <a:srgbClr val="0000FF"/>
                  </a:solidFill>
                  <a:latin typeface="Times New Roman" panose="02020603050405020304" pitchFamily="18" charset="0"/>
                  <a:ea typeface="楷体_GB2312" panose="02010609030101010101" pitchFamily="49" charset="-122"/>
                </a:defRPr>
              </a:lvl9pPr>
            </a:lstStyle>
            <a:p>
              <a:pPr eaLnBrk="1" fontAlgn="base" hangingPunct="1">
                <a:spcBef>
                  <a:spcPct val="50000"/>
                </a:spcBef>
                <a:spcAft>
                  <a:spcPct val="0"/>
                </a:spcAft>
              </a:pPr>
              <a:r>
                <a:rPr lang="en-US" altLang="zh-CN" b="1" dirty="0">
                  <a:solidFill>
                    <a:srgbClr val="000000"/>
                  </a:solidFill>
                </a:rPr>
                <a:t> </a:t>
              </a:r>
              <a:r>
                <a:rPr lang="en-US" altLang="zh-CN" b="1" dirty="0" smtClean="0">
                  <a:solidFill>
                    <a:srgbClr val="000000"/>
                  </a:solidFill>
                </a:rPr>
                <a:t>                    </a:t>
              </a:r>
              <a:r>
                <a:rPr lang="zh-CN" altLang="en-US" b="1" dirty="0" smtClean="0">
                  <a:solidFill>
                    <a:srgbClr val="000000"/>
                  </a:solidFill>
                </a:rPr>
                <a:t>为</a:t>
              </a:r>
              <a:r>
                <a:rPr lang="zh-CN" altLang="en-US" b="1" dirty="0">
                  <a:solidFill>
                    <a:srgbClr val="000000"/>
                  </a:solidFill>
                </a:rPr>
                <a:t>波的相位。</a:t>
              </a:r>
              <a:endParaRPr lang="zh-CN" altLang="en-US" b="1" dirty="0">
                <a:solidFill>
                  <a:srgbClr val="000000"/>
                </a:solidFill>
              </a:endParaRPr>
            </a:p>
          </p:txBody>
        </p:sp>
        <p:graphicFrame>
          <p:nvGraphicFramePr>
            <p:cNvPr id="64" name="Object 30"/>
            <p:cNvGraphicFramePr>
              <a:graphicFrameLocks noChangeAspect="1"/>
            </p:cNvGraphicFramePr>
            <p:nvPr/>
          </p:nvGraphicFramePr>
          <p:xfrm>
            <a:off x="217" y="2529"/>
            <a:ext cx="1258" cy="6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78" name="Equation" r:id="rId9" imgW="19202400" imgH="9753600" progId="Equation.DSMT4">
                    <p:embed/>
                  </p:oleObj>
                </mc:Choice>
                <mc:Fallback>
                  <p:oleObj name="Equation" r:id="rId9" imgW="19202400" imgH="9753600" progId="Equation.DSMT4">
                    <p:embed/>
                    <p:pic>
                      <p:nvPicPr>
                        <p:cNvPr id="0" name="Object 3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7" y="2529"/>
                          <a:ext cx="1258" cy="69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6" name="Text Box 6"/>
          <p:cNvSpPr txBox="1">
            <a:spLocks noChangeArrowheads="1"/>
          </p:cNvSpPr>
          <p:nvPr/>
        </p:nvSpPr>
        <p:spPr bwMode="auto">
          <a:xfrm>
            <a:off x="4685521" y="5996561"/>
            <a:ext cx="2930610" cy="486287"/>
          </a:xfrm>
          <a:prstGeom prst="rect">
            <a:avLst/>
          </a:prstGeom>
          <a:noFill/>
          <a:ln w="57150">
            <a:noFill/>
            <a:miter lim="800000"/>
          </a:ln>
          <a:effectLst/>
        </p:spPr>
        <p:txBody>
          <a:bodyPr wrap="none" anchor="ctr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x</a:t>
            </a:r>
            <a:r>
              <a:rPr kumimoji="1" lang="zh-CN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处位置的初相</a:t>
            </a:r>
            <a:endParaRPr kumimoji="1" lang="zh-CN" alt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68" name="Object 30"/>
          <p:cNvGraphicFramePr>
            <a:graphicFrameLocks noChangeAspect="1"/>
          </p:cNvGraphicFramePr>
          <p:nvPr/>
        </p:nvGraphicFramePr>
        <p:xfrm>
          <a:off x="7576565" y="5670652"/>
          <a:ext cx="1490662" cy="109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9" name="Equation" r:id="rId11" imgW="14325600" imgH="9753600" progId="Equation.DSMT4">
                  <p:embed/>
                </p:oleObj>
              </mc:Choice>
              <mc:Fallback>
                <p:oleObj name="Equation" r:id="rId11" imgW="14325600" imgH="9753600" progId="Equation.DSMT4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76565" y="5670652"/>
                        <a:ext cx="1490662" cy="1098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41"/>
          <p:cNvGraphicFramePr>
            <a:graphicFrameLocks noChangeAspect="1"/>
          </p:cNvGraphicFramePr>
          <p:nvPr/>
        </p:nvGraphicFramePr>
        <p:xfrm>
          <a:off x="821556" y="4998387"/>
          <a:ext cx="4254500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0" name="公式" r:id="rId13" imgW="40843200" imgH="9448800" progId="Equation.3">
                  <p:embed/>
                </p:oleObj>
              </mc:Choice>
              <mc:Fallback>
                <p:oleObj name="公式" r:id="rId13" imgW="40843200" imgH="9448800" progId="Equation.3">
                  <p:embed/>
                  <p:pic>
                    <p:nvPicPr>
                      <p:cNvPr id="0" name="Object 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1556" y="4998387"/>
                        <a:ext cx="4254500" cy="984250"/>
                      </a:xfrm>
                      <a:prstGeom prst="rect">
                        <a:avLst/>
                      </a:prstGeom>
                      <a:noFill/>
                      <a:ln w="12700">
                        <a:noFill/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AutoShape 2"/>
          <p:cNvSpPr>
            <a:spLocks noChangeArrowheads="1"/>
          </p:cNvSpPr>
          <p:nvPr/>
        </p:nvSpPr>
        <p:spPr bwMode="auto">
          <a:xfrm>
            <a:off x="1825894" y="-99391"/>
            <a:ext cx="5410402" cy="648072"/>
          </a:xfrm>
          <a:prstGeom prst="horizontalScroll">
            <a:avLst>
              <a:gd name="adj" fmla="val 125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rgbClr val="7030A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机械波</a:t>
            </a:r>
            <a:r>
              <a:rPr lang="zh-CN" altLang="en-US" sz="32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总结</a:t>
            </a:r>
            <a:endParaRPr lang="zh-CN" alt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0" name="AutoShape 86"/>
          <p:cNvSpPr>
            <a:spLocks noChangeArrowheads="1"/>
          </p:cNvSpPr>
          <p:nvPr/>
        </p:nvSpPr>
        <p:spPr bwMode="auto">
          <a:xfrm>
            <a:off x="5921223" y="668171"/>
            <a:ext cx="2630146" cy="504056"/>
          </a:xfrm>
          <a:prstGeom prst="wedgeRoundRectCallout">
            <a:avLst>
              <a:gd name="adj1" fmla="val -100353"/>
              <a:gd name="adj2" fmla="val 25203"/>
              <a:gd name="adj3" fmla="val 16667"/>
            </a:avLst>
          </a:prstGeom>
          <a:noFill/>
          <a:ln w="9525" algn="ctr">
            <a:solidFill>
              <a:srgbClr val="0000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题型：求波函数</a:t>
            </a:r>
            <a:endParaRPr kumimoji="1"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0"/>
          <p:cNvSpPr>
            <a:spLocks noChangeArrowheads="1"/>
          </p:cNvSpPr>
          <p:nvPr/>
        </p:nvSpPr>
        <p:spPr bwMode="auto">
          <a:xfrm>
            <a:off x="33710" y="41250"/>
            <a:ext cx="5186362" cy="5794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二、</a:t>
            </a:r>
            <a:r>
              <a:rPr kumimoji="1"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波的能量</a:t>
            </a:r>
            <a:endParaRPr kumimoji="1" lang="zh-CN" altLang="en-US" sz="32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238320" y="659750"/>
            <a:ext cx="2643776" cy="584775"/>
          </a:xfrm>
          <a:prstGeom prst="rect">
            <a:avLst/>
          </a:prstGeom>
          <a:noFill/>
          <a:ln w="57150">
            <a:noFill/>
            <a:miter lim="800000"/>
          </a:ln>
          <a:effectLst/>
        </p:spPr>
        <p:txBody>
          <a:bodyPr wrap="square" anchor="ctr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1. </a:t>
            </a:r>
            <a:r>
              <a:rPr kumimoji="1"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波的能量</a:t>
            </a:r>
            <a:endParaRPr kumimoji="1" lang="zh-CN" altLang="en-US" sz="32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9" name="Text Box 3"/>
          <p:cNvSpPr txBox="1">
            <a:spLocks noChangeArrowheads="1"/>
          </p:cNvSpPr>
          <p:nvPr/>
        </p:nvSpPr>
        <p:spPr bwMode="auto">
          <a:xfrm>
            <a:off x="20222" y="1291477"/>
            <a:ext cx="8008162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zh-CN" altLang="en-US" sz="3200" b="1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kumimoji="1" lang="en-US" altLang="zh-CN" sz="3200" b="1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1</a:t>
            </a:r>
            <a:r>
              <a:rPr kumimoji="1" lang="zh-CN" altLang="en-US" sz="3200" b="1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）</a:t>
            </a:r>
            <a:r>
              <a:rPr kumimoji="1" lang="zh-CN" altLang="en-US" sz="3200" b="1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能量密度</a:t>
            </a:r>
            <a:r>
              <a:rPr kumimoji="1" lang="zh-CN" altLang="en-US" sz="3200" b="1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：单位体积内的能量</a:t>
            </a:r>
            <a:endParaRPr kumimoji="1" lang="en-US" altLang="zh-CN" sz="3200" b="1" dirty="0">
              <a:solidFill>
                <a:srgbClr val="A5002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20" name="Object 4"/>
          <p:cNvGraphicFramePr>
            <a:graphicFrameLocks noChangeAspect="1"/>
          </p:cNvGraphicFramePr>
          <p:nvPr/>
        </p:nvGraphicFramePr>
        <p:xfrm>
          <a:off x="1566058" y="1997551"/>
          <a:ext cx="1316038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6" name="公式" r:id="rId1" imgW="463550" imgH="334645" progId="Equation.3">
                  <p:embed/>
                </p:oleObj>
              </mc:Choice>
              <mc:Fallback>
                <p:oleObj name="公式" r:id="rId1" imgW="463550" imgH="334645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66058" y="1997551"/>
                        <a:ext cx="1316038" cy="1019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 Box 5"/>
          <p:cNvSpPr txBox="1">
            <a:spLocks noChangeArrowheads="1"/>
          </p:cNvSpPr>
          <p:nvPr/>
        </p:nvSpPr>
        <p:spPr bwMode="auto">
          <a:xfrm>
            <a:off x="35496" y="2989447"/>
            <a:ext cx="9217024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zh-CN" altLang="en-US" sz="3200" b="1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kumimoji="1" lang="en-US" altLang="zh-CN" sz="3200" b="1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kumimoji="1" lang="zh-CN" altLang="en-US" sz="3200" b="1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）</a:t>
            </a:r>
            <a:r>
              <a:rPr kumimoji="1" lang="zh-CN" altLang="en-US" sz="3200" b="1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平均能量密度</a:t>
            </a:r>
            <a:r>
              <a:rPr kumimoji="1" lang="en-US" altLang="zh-CN" sz="3200" b="1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: </a:t>
            </a:r>
            <a:r>
              <a:rPr kumimoji="1" lang="zh-CN" altLang="en-US" sz="3200" b="1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能量密度在一个周期的平均值</a:t>
            </a:r>
            <a:endParaRPr kumimoji="1" lang="zh-CN" altLang="en-US" sz="3200" b="1" dirty="0">
              <a:solidFill>
                <a:srgbClr val="333399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23" name="Object 6"/>
          <p:cNvGraphicFramePr>
            <a:graphicFrameLocks noChangeAspect="1"/>
          </p:cNvGraphicFramePr>
          <p:nvPr/>
        </p:nvGraphicFramePr>
        <p:xfrm>
          <a:off x="2123728" y="3595528"/>
          <a:ext cx="3863975" cy="1023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7" name="Equation" r:id="rId3" imgW="39319200" imgH="9753600" progId="Equation.DSMT4">
                  <p:embed/>
                </p:oleObj>
              </mc:Choice>
              <mc:Fallback>
                <p:oleObj name="Equation" r:id="rId3" imgW="39319200" imgH="9753600" progId="Equation.DSMT4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23728" y="3595528"/>
                        <a:ext cx="3863975" cy="1023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8"/>
          <p:cNvGraphicFramePr>
            <a:graphicFrameLocks noChangeAspect="1"/>
          </p:cNvGraphicFramePr>
          <p:nvPr/>
        </p:nvGraphicFramePr>
        <p:xfrm>
          <a:off x="2810608" y="1997551"/>
          <a:ext cx="3513138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8" name="Equation" r:id="rId5" imgW="34442400" imgH="9753600" progId="Equation.DSMT4">
                  <p:embed/>
                </p:oleObj>
              </mc:Choice>
              <mc:Fallback>
                <p:oleObj name="Equation" r:id="rId5" imgW="34442400" imgH="97536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0608" y="1997551"/>
                        <a:ext cx="3513138" cy="989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Text Box 9"/>
          <p:cNvSpPr txBox="1">
            <a:spLocks noChangeArrowheads="1"/>
          </p:cNvSpPr>
          <p:nvPr/>
        </p:nvSpPr>
        <p:spPr bwMode="auto">
          <a:xfrm>
            <a:off x="238320" y="4653136"/>
            <a:ext cx="8829554" cy="10064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7" dist="17961" dir="2700000">
              <a:srgbClr val="0000FF">
                <a:gamma/>
                <a:shade val="60000"/>
                <a:invGamma/>
              </a:srgbClr>
            </a:prstShdw>
          </a:effectLst>
        </p:spPr>
        <p:txBody>
          <a:bodyPr wrap="square">
            <a:spAutoFit/>
          </a:bodyPr>
          <a:lstStyle/>
          <a:p>
            <a:pPr marL="987425" indent="-98742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30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动能、势能同相位，</a:t>
            </a:r>
            <a:r>
              <a:rPr kumimoji="1" lang="zh-CN" altLang="en-US" sz="30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总能量在</a:t>
            </a:r>
            <a:r>
              <a:rPr kumimoji="1" lang="en-US" altLang="zh-CN" sz="30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0 ~</a:t>
            </a:r>
            <a:r>
              <a:rPr kumimoji="1" lang="en-US" altLang="zh-CN" sz="3000" b="1" i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Symbol" panose="05050102010706020507" pitchFamily="18" charset="2"/>
                <a:ea typeface="楷体_GB2312" panose="02010609030101010101" pitchFamily="49" charset="-122"/>
                <a:cs typeface="Times New Roman" panose="02020603050405020304" pitchFamily="18" charset="0"/>
              </a:rPr>
              <a:t>r</a:t>
            </a:r>
            <a:r>
              <a:rPr kumimoji="1" lang="en-US" altLang="zh-CN" sz="30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d</a:t>
            </a:r>
            <a:r>
              <a:rPr kumimoji="1" lang="en-US" altLang="zh-CN" sz="3000" b="1" i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V</a:t>
            </a:r>
            <a:r>
              <a:rPr kumimoji="1" lang="en-US" altLang="zh-CN" sz="3000" b="1" i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Symbol" panose="05050102010706020507" pitchFamily="18" charset="2"/>
                <a:ea typeface="楷体_GB2312" panose="02010609030101010101" pitchFamily="49" charset="-122"/>
                <a:cs typeface="Times New Roman" panose="02020603050405020304" pitchFamily="18" charset="0"/>
              </a:rPr>
              <a:t>w</a:t>
            </a:r>
            <a:r>
              <a:rPr kumimoji="1" lang="en-US" altLang="zh-CN" sz="3000" b="1" baseline="30000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en-US" altLang="zh-CN" sz="3000" b="1" i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000" b="1" baseline="30000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en-US" altLang="zh-CN" sz="3000" b="1" i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 </a:t>
            </a:r>
            <a:r>
              <a:rPr kumimoji="1" lang="zh-CN" altLang="en-US" sz="30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之间周期性</a:t>
            </a:r>
            <a:r>
              <a:rPr kumimoji="1" lang="zh-CN" altLang="en-US" sz="30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变化（</a:t>
            </a:r>
            <a:r>
              <a:rPr kumimoji="1" lang="zh-CN" altLang="en-US" sz="3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总能量不守恒，不同于简谐振动</a:t>
            </a:r>
            <a:r>
              <a:rPr kumimoji="1" lang="zh-CN" altLang="en-US" sz="30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）。</a:t>
            </a:r>
            <a:endParaRPr kumimoji="1" lang="zh-CN" altLang="en-US" sz="3000" b="1" dirty="0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84791" y="111227"/>
            <a:ext cx="2643776" cy="584775"/>
          </a:xfrm>
          <a:prstGeom prst="rect">
            <a:avLst/>
          </a:prstGeom>
          <a:noFill/>
          <a:ln w="57150">
            <a:noFill/>
            <a:miter lim="800000"/>
          </a:ln>
          <a:effectLst/>
        </p:spPr>
        <p:txBody>
          <a:bodyPr wrap="square" anchor="ctr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2. </a:t>
            </a:r>
            <a:r>
              <a:rPr kumimoji="1"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波的能流</a:t>
            </a:r>
            <a:endParaRPr kumimoji="1" lang="zh-CN" altLang="en-US" sz="32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3859832" y="692696"/>
          <a:ext cx="1792288" cy="620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2" name="Equation" r:id="rId1" imgW="14630400" imgH="4876800" progId="Equation.DSMT4">
                  <p:embed/>
                </p:oleObj>
              </mc:Choice>
              <mc:Fallback>
                <p:oleObj name="Equation" r:id="rId1" imgW="14630400" imgH="4876800" progId="Equation.DSMT4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59832" y="692696"/>
                        <a:ext cx="1792288" cy="620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00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tx1"/>
                            </a:solidFill>
                            <a:miter lim="800000"/>
                            <a:headEnd type="none" w="med" len="lg"/>
                            <a:tailEnd type="none" w="med" len="lg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5"/>
          <p:cNvGraphicFramePr>
            <a:graphicFrameLocks noChangeAspect="1"/>
          </p:cNvGraphicFramePr>
          <p:nvPr/>
        </p:nvGraphicFramePr>
        <p:xfrm>
          <a:off x="3923928" y="1263771"/>
          <a:ext cx="1871663" cy="1082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3" name="Equation" r:id="rId3" imgW="18592800" imgH="10058400" progId="Equation.DSMT4">
                  <p:embed/>
                </p:oleObj>
              </mc:Choice>
              <mc:Fallback>
                <p:oleObj name="Equation" r:id="rId3" imgW="18592800" imgH="10058400" progId="Equation.DSMT4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3928" y="1263771"/>
                        <a:ext cx="1871663" cy="1082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Rectangle 35"/>
          <p:cNvSpPr>
            <a:spLocks noChangeArrowheads="1"/>
          </p:cNvSpPr>
          <p:nvPr/>
        </p:nvSpPr>
        <p:spPr bwMode="auto">
          <a:xfrm>
            <a:off x="35496" y="1484784"/>
            <a:ext cx="6049962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3200" b="1" dirty="0" smtClean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kumimoji="1" lang="en-US" altLang="zh-CN" sz="3200" b="1" dirty="0" smtClean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kumimoji="1" lang="zh-CN" altLang="en-US" sz="3200" b="1" dirty="0" smtClean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）</a:t>
            </a:r>
            <a:r>
              <a:rPr kumimoji="1" lang="zh-CN" altLang="en-US" sz="3200" b="1" dirty="0">
                <a:solidFill>
                  <a:srgbClr val="0000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平均能流密度</a:t>
            </a:r>
            <a:endParaRPr kumimoji="1" lang="en-US" altLang="zh-CN" sz="3200" dirty="0">
              <a:solidFill>
                <a:srgbClr val="0000FF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32" name="Text Box 8"/>
          <p:cNvSpPr txBox="1">
            <a:spLocks noChangeArrowheads="1"/>
          </p:cNvSpPr>
          <p:nvPr/>
        </p:nvSpPr>
        <p:spPr bwMode="auto">
          <a:xfrm>
            <a:off x="74446" y="836712"/>
            <a:ext cx="3410763" cy="488468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7" dist="17961" dir="27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square" lIns="90000" tIns="46800" rIns="90000" bIns="46800">
            <a:spAutoFit/>
          </a:bodyPr>
          <a:lstStyle/>
          <a:p>
            <a:pPr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zh-CN" altLang="en-US" sz="3200" b="1" dirty="0" smtClean="0">
                <a:solidFill>
                  <a:srgbClr val="3333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（</a:t>
            </a:r>
            <a:r>
              <a:rPr kumimoji="1" lang="en-US" altLang="zh-CN" sz="3200" b="1" dirty="0" smtClean="0">
                <a:solidFill>
                  <a:srgbClr val="3333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1</a:t>
            </a:r>
            <a:r>
              <a:rPr kumimoji="1" lang="zh-CN" altLang="en-US" sz="3200" b="1" dirty="0" smtClean="0">
                <a:solidFill>
                  <a:srgbClr val="3333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）</a:t>
            </a:r>
            <a:r>
              <a:rPr kumimoji="1" lang="zh-CN" altLang="en-US" sz="3200" b="1" dirty="0">
                <a:solidFill>
                  <a:srgbClr val="333399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平均能流：</a:t>
            </a:r>
            <a:endParaRPr kumimoji="1" lang="zh-CN" altLang="en-US" sz="3200" b="1" dirty="0">
              <a:solidFill>
                <a:srgbClr val="333399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2" name="Text Box 3"/>
          <p:cNvSpPr txBox="1">
            <a:spLocks noChangeArrowheads="1"/>
          </p:cNvSpPr>
          <p:nvPr/>
        </p:nvSpPr>
        <p:spPr bwMode="auto">
          <a:xfrm>
            <a:off x="84789" y="2346446"/>
            <a:ext cx="3024981" cy="584775"/>
          </a:xfrm>
          <a:prstGeom prst="rect">
            <a:avLst/>
          </a:prstGeom>
          <a:noFill/>
          <a:ln w="57150">
            <a:noFill/>
            <a:miter lim="800000"/>
          </a:ln>
          <a:effectLst/>
        </p:spPr>
        <p:txBody>
          <a:bodyPr wrap="square" anchor="ctr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三</a:t>
            </a:r>
            <a:r>
              <a:rPr kumimoji="1" lang="zh-CN" altLang="en-US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、</a:t>
            </a:r>
            <a:r>
              <a:rPr kumimoji="1"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波的干涉</a:t>
            </a:r>
            <a:endParaRPr kumimoji="1" lang="zh-CN" altLang="en-US" sz="32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4" name="Text Box 5"/>
          <p:cNvSpPr txBox="1">
            <a:spLocks noChangeArrowheads="1"/>
          </p:cNvSpPr>
          <p:nvPr/>
        </p:nvSpPr>
        <p:spPr bwMode="auto">
          <a:xfrm>
            <a:off x="525170" y="2954938"/>
            <a:ext cx="314801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altLang="zh-CN" b="1" dirty="0" smtClean="0">
                <a:solidFill>
                  <a:srgbClr val="C00000"/>
                </a:solidFill>
              </a:rPr>
              <a:t>1. </a:t>
            </a:r>
            <a:r>
              <a:rPr lang="zh-CN" altLang="en-US" b="1" dirty="0" smtClean="0">
                <a:solidFill>
                  <a:srgbClr val="C00000"/>
                </a:solidFill>
              </a:rPr>
              <a:t>波的干涉条件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5" name="Text Box 8"/>
          <p:cNvSpPr txBox="1">
            <a:spLocks noChangeArrowheads="1"/>
          </p:cNvSpPr>
          <p:nvPr/>
        </p:nvSpPr>
        <p:spPr bwMode="auto">
          <a:xfrm>
            <a:off x="3275856" y="3609494"/>
            <a:ext cx="4435475" cy="5794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sym typeface="Wingdings" panose="05000000000000000000" pitchFamily="2" charset="2"/>
              </a:rPr>
              <a:t>  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频率相同；</a:t>
            </a:r>
            <a:endParaRPr kumimoji="1" lang="zh-C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6" name="Rectangle 10"/>
          <p:cNvSpPr>
            <a:spLocks noChangeArrowheads="1"/>
          </p:cNvSpPr>
          <p:nvPr/>
        </p:nvSpPr>
        <p:spPr bwMode="auto">
          <a:xfrm>
            <a:off x="3281064" y="4188932"/>
            <a:ext cx="4459288" cy="5794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sym typeface="Wingdings" panose="05000000000000000000" pitchFamily="2" charset="2"/>
              </a:rPr>
              <a:t>  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振动方向相同；</a:t>
            </a:r>
            <a:endParaRPr kumimoji="1" lang="zh-C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17" name="Rectangle 11"/>
          <p:cNvSpPr>
            <a:spLocks noChangeArrowheads="1"/>
          </p:cNvSpPr>
          <p:nvPr/>
        </p:nvSpPr>
        <p:spPr bwMode="auto">
          <a:xfrm>
            <a:off x="3275856" y="4768369"/>
            <a:ext cx="6283325" cy="5794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zh-CN" sz="32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  <a:sym typeface="Wingdings" panose="05000000000000000000" pitchFamily="2" charset="2"/>
              </a:rPr>
              <a:t>  </a:t>
            </a:r>
            <a:r>
              <a:rPr kumimoji="1"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_GB2312" panose="02010609030101010101" pitchFamily="49" charset="-122"/>
              </a:rPr>
              <a:t>相位差恒定（或相位相同）。</a:t>
            </a:r>
            <a:endParaRPr kumimoji="1" lang="zh-C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317860" y="4149080"/>
            <a:ext cx="314801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000099"/>
                </a:solidFill>
              </a:rPr>
              <a:t>（</a:t>
            </a:r>
            <a:r>
              <a:rPr lang="en-US" altLang="zh-CN" b="1" dirty="0" smtClean="0">
                <a:solidFill>
                  <a:srgbClr val="000099"/>
                </a:solidFill>
              </a:rPr>
              <a:t>1</a:t>
            </a:r>
            <a:r>
              <a:rPr lang="zh-CN" altLang="en-US" b="1" dirty="0" smtClean="0">
                <a:solidFill>
                  <a:srgbClr val="000099"/>
                </a:solidFill>
              </a:rPr>
              <a:t>）相干条件</a:t>
            </a:r>
            <a:endParaRPr lang="zh-CN" altLang="en-US" b="1" dirty="0">
              <a:solidFill>
                <a:srgbClr val="00009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Box 5"/>
          <p:cNvSpPr txBox="1">
            <a:spLocks noChangeArrowheads="1"/>
          </p:cNvSpPr>
          <p:nvPr/>
        </p:nvSpPr>
        <p:spPr bwMode="auto">
          <a:xfrm>
            <a:off x="0" y="37853"/>
            <a:ext cx="314801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000099"/>
                </a:solidFill>
              </a:rPr>
              <a:t>（</a:t>
            </a:r>
            <a:r>
              <a:rPr lang="en-US" altLang="zh-CN" b="1" dirty="0" smtClean="0">
                <a:solidFill>
                  <a:srgbClr val="000099"/>
                </a:solidFill>
              </a:rPr>
              <a:t>2</a:t>
            </a:r>
            <a:r>
              <a:rPr lang="zh-CN" altLang="en-US" b="1" dirty="0" smtClean="0">
                <a:solidFill>
                  <a:srgbClr val="000099"/>
                </a:solidFill>
              </a:rPr>
              <a:t>）干涉条件</a:t>
            </a:r>
            <a:endParaRPr lang="zh-CN" altLang="en-US" b="1" dirty="0">
              <a:solidFill>
                <a:srgbClr val="000099"/>
              </a:solidFill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2123728" y="1741892"/>
          <a:ext cx="4073525" cy="102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46" name="公式" r:id="rId1" imgW="1294130" imgH="328295" progId="Equation.3">
                  <p:embed/>
                </p:oleObj>
              </mc:Choice>
              <mc:Fallback>
                <p:oleObj name="公式" r:id="rId1" imgW="1294130" imgH="328295" progId="Equation.3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23728" y="1741892"/>
                        <a:ext cx="4073525" cy="102235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25400">
                        <a:solidFill>
                          <a:srgbClr val="FF00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783033" y="555035"/>
          <a:ext cx="6646862" cy="1095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47" name="Equation" r:id="rId3" imgW="2453640" imgH="367030" progId="Equation.DSMT4">
                  <p:embed/>
                </p:oleObj>
              </mc:Choice>
              <mc:Fallback>
                <p:oleObj name="Equation" r:id="rId3" imgW="2453640" imgH="367030" progId="Equation.DSMT4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83033" y="555035"/>
                        <a:ext cx="6646862" cy="1095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 Box 5"/>
          <p:cNvSpPr txBox="1">
            <a:spLocks noChangeArrowheads="1"/>
          </p:cNvSpPr>
          <p:nvPr/>
        </p:nvSpPr>
        <p:spPr bwMode="auto">
          <a:xfrm>
            <a:off x="209026" y="810336"/>
            <a:ext cx="314801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000000"/>
                </a:solidFill>
              </a:rPr>
              <a:t>合振动</a:t>
            </a:r>
            <a:endParaRPr lang="zh-CN" altLang="en-US" b="1" dirty="0">
              <a:solidFill>
                <a:srgbClr val="000000"/>
              </a:solidFill>
            </a:endParaRPr>
          </a:p>
        </p:txBody>
      </p:sp>
      <p:sp>
        <p:nvSpPr>
          <p:cNvPr id="18" name="Text Box 5"/>
          <p:cNvSpPr txBox="1">
            <a:spLocks noChangeArrowheads="1"/>
          </p:cNvSpPr>
          <p:nvPr/>
        </p:nvSpPr>
        <p:spPr bwMode="auto">
          <a:xfrm>
            <a:off x="281615" y="1988840"/>
            <a:ext cx="314801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000000"/>
                </a:solidFill>
              </a:rPr>
              <a:t>相位差：</a:t>
            </a:r>
            <a:endParaRPr lang="zh-CN" altLang="en-US" b="1" dirty="0">
              <a:solidFill>
                <a:srgbClr val="000000"/>
              </a:solidFill>
            </a:endParaRPr>
          </a:p>
        </p:txBody>
      </p:sp>
      <p:graphicFrame>
        <p:nvGraphicFramePr>
          <p:cNvPr id="20" name="Object 8"/>
          <p:cNvGraphicFramePr>
            <a:graphicFrameLocks noChangeAspect="1"/>
          </p:cNvGraphicFramePr>
          <p:nvPr/>
        </p:nvGraphicFramePr>
        <p:xfrm>
          <a:off x="503237" y="2852936"/>
          <a:ext cx="2141537" cy="588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48" name="Equation" r:id="rId5" imgW="16764000" imgH="4876800" progId="Equation.DSMT4">
                  <p:embed/>
                </p:oleObj>
              </mc:Choice>
              <mc:Fallback>
                <p:oleObj name="Equation" r:id="rId5" imgW="16764000" imgH="48768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3237" y="2852936"/>
                        <a:ext cx="2141537" cy="588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9"/>
          <p:cNvGraphicFramePr>
            <a:graphicFrameLocks noChangeAspect="1"/>
          </p:cNvGraphicFramePr>
          <p:nvPr/>
        </p:nvGraphicFramePr>
        <p:xfrm>
          <a:off x="2843808" y="2769761"/>
          <a:ext cx="3398879" cy="672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49" name="公式" r:id="rId7" imgW="28956000" imgH="5486400" progId="Equation.3">
                  <p:embed/>
                </p:oleObj>
              </mc:Choice>
              <mc:Fallback>
                <p:oleObj name="公式" r:id="rId7" imgW="28956000" imgH="54864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3808" y="2769761"/>
                        <a:ext cx="3398879" cy="6727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 Box 10"/>
          <p:cNvSpPr txBox="1">
            <a:spLocks noChangeArrowheads="1"/>
          </p:cNvSpPr>
          <p:nvPr/>
        </p:nvSpPr>
        <p:spPr bwMode="auto">
          <a:xfrm>
            <a:off x="6610451" y="2764242"/>
            <a:ext cx="257006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kumimoji="0" lang="zh-CN" altLang="en-US" b="1" dirty="0" smtClean="0">
                <a:solidFill>
                  <a:srgbClr val="000099"/>
                </a:solidFill>
                <a:latin typeface="楷体_GB2312" panose="02010609030101010101" pitchFamily="49" charset="-122"/>
              </a:rPr>
              <a:t>极大（</a:t>
            </a:r>
            <a:r>
              <a:rPr kumimoji="0" lang="zh-CN" altLang="en-US" b="1" dirty="0">
                <a:solidFill>
                  <a:srgbClr val="000099"/>
                </a:solidFill>
                <a:latin typeface="楷体_GB2312" panose="02010609030101010101" pitchFamily="49" charset="-122"/>
              </a:rPr>
              <a:t>加强）</a:t>
            </a:r>
            <a:endParaRPr kumimoji="0" lang="zh-CN" altLang="en-US" b="1" dirty="0">
              <a:solidFill>
                <a:srgbClr val="000099"/>
              </a:solidFill>
              <a:latin typeface="楷体_GB2312" panose="02010609030101010101" pitchFamily="49" charset="-122"/>
            </a:endParaRPr>
          </a:p>
        </p:txBody>
      </p:sp>
      <p:graphicFrame>
        <p:nvGraphicFramePr>
          <p:cNvPr id="23" name="Object 8"/>
          <p:cNvGraphicFramePr>
            <a:graphicFrameLocks noChangeAspect="1"/>
          </p:cNvGraphicFramePr>
          <p:nvPr/>
        </p:nvGraphicFramePr>
        <p:xfrm>
          <a:off x="494776" y="3831302"/>
          <a:ext cx="2862263" cy="54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50" name="Equation" r:id="rId9" imgW="24384000" imgH="4876800" progId="Equation.DSMT4">
                  <p:embed/>
                </p:oleObj>
              </mc:Choice>
              <mc:Fallback>
                <p:oleObj name="Equation" r:id="rId9" imgW="24384000" imgH="48768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4776" y="3831302"/>
                        <a:ext cx="2862263" cy="547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9"/>
          <p:cNvGraphicFramePr>
            <a:graphicFrameLocks noChangeAspect="1"/>
          </p:cNvGraphicFramePr>
          <p:nvPr/>
        </p:nvGraphicFramePr>
        <p:xfrm>
          <a:off x="3563888" y="3674933"/>
          <a:ext cx="2681287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51" name="公式" r:id="rId11" imgW="19507200" imgH="6096000" progId="Equation.3">
                  <p:embed/>
                </p:oleObj>
              </mc:Choice>
              <mc:Fallback>
                <p:oleObj name="公式" r:id="rId11" imgW="19507200" imgH="60960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3888" y="3674933"/>
                        <a:ext cx="2681287" cy="828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 Box 10"/>
          <p:cNvSpPr txBox="1">
            <a:spLocks noChangeArrowheads="1"/>
          </p:cNvSpPr>
          <p:nvPr/>
        </p:nvSpPr>
        <p:spPr bwMode="auto">
          <a:xfrm>
            <a:off x="6648758" y="3799552"/>
            <a:ext cx="264953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1pPr>
            <a:lvl2pPr marL="742950" indent="-28575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2pPr>
            <a:lvl3pPr marL="11430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3pPr>
            <a:lvl4pPr marL="16002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4pPr>
            <a:lvl5pPr marL="2057400" indent="-228600" eaLnBrk="0" hangingPunct="0"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0000FF"/>
                </a:solidFill>
                <a:latin typeface="Times New Roman" panose="02020603050405020304" pitchFamily="18" charset="0"/>
                <a:ea typeface="楷体_GB2312" panose="02010609030101010101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kumimoji="0" lang="zh-CN" altLang="en-US" b="1" dirty="0">
                <a:solidFill>
                  <a:srgbClr val="000099"/>
                </a:solidFill>
              </a:rPr>
              <a:t>极小（减弱）</a:t>
            </a:r>
            <a:endParaRPr kumimoji="0" lang="zh-CN" altLang="en-US" b="1" dirty="0">
              <a:solidFill>
                <a:srgbClr val="000099"/>
              </a:solidFill>
            </a:endParaRPr>
          </a:p>
        </p:txBody>
      </p:sp>
      <p:graphicFrame>
        <p:nvGraphicFramePr>
          <p:cNvPr id="27" name="Object 11"/>
          <p:cNvGraphicFramePr>
            <a:graphicFrameLocks noChangeAspect="1"/>
          </p:cNvGraphicFramePr>
          <p:nvPr/>
        </p:nvGraphicFramePr>
        <p:xfrm>
          <a:off x="4092075" y="4725144"/>
          <a:ext cx="2387600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52" name="公式" r:id="rId13" imgW="611505" imgH="141605" progId="Equation.3">
                  <p:embed/>
                </p:oleObj>
              </mc:Choice>
              <mc:Fallback>
                <p:oleObj name="公式" r:id="rId13" imgW="611505" imgH="141605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92075" y="4725144"/>
                        <a:ext cx="2387600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PP_MARK_KEY" val="35bb0750-eb01-4f06-95a9-52734500b91e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squar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0" i="0" u="none" strike="noStrike" cap="none" normalizeH="0" baseline="0" smtClean="0">
            <a:ln>
              <a:noFill/>
            </a:ln>
            <a:solidFill>
              <a:srgbClr val="0000FF"/>
            </a:solidFill>
            <a:effectLst/>
            <a:latin typeface="Times New Roman" panose="02020603050405020304" pitchFamily="18" charset="0"/>
            <a:ea typeface="楷体_GB2312" panose="0201060903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squar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0" i="0" u="none" strike="noStrike" cap="none" normalizeH="0" baseline="0" smtClean="0">
            <a:ln>
              <a:noFill/>
            </a:ln>
            <a:solidFill>
              <a:srgbClr val="0000FF"/>
            </a:solidFill>
            <a:effectLst/>
            <a:latin typeface="Times New Roman" panose="02020603050405020304" pitchFamily="18" charset="0"/>
            <a:ea typeface="楷体_GB2312" panose="02010609030101010101" pitchFamily="49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宋体" panose="02010600030101010101" pitchFamily="2" charset="-122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宋体" panose="02010600030101010101" pitchFamily="2" charset="-122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宋体" panose="02010600030101010101" pitchFamily="2" charset="-122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宋体" panose="02010600030101010101" pitchFamily="2" charset="-122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squar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0" i="0" u="none" strike="noStrike" cap="none" normalizeH="0" baseline="0" smtClean="0">
            <a:ln>
              <a:noFill/>
            </a:ln>
            <a:solidFill>
              <a:srgbClr val="0000FF"/>
            </a:solidFill>
            <a:effectLst/>
            <a:latin typeface="Times New Roman" panose="02020603050405020304" pitchFamily="18" charset="0"/>
            <a:ea typeface="楷体_GB2312" panose="0201060903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</a:spPr>
      <a:bodyPr vert="horz" wrap="squar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0" i="0" u="none" strike="noStrike" cap="none" normalizeH="0" baseline="0" smtClean="0">
            <a:ln>
              <a:noFill/>
            </a:ln>
            <a:solidFill>
              <a:srgbClr val="0000FF"/>
            </a:solidFill>
            <a:effectLst/>
            <a:latin typeface="Times New Roman" panose="02020603050405020304" pitchFamily="18" charset="0"/>
            <a:ea typeface="楷体_GB2312" panose="02010609030101010101" pitchFamily="49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6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080">
                <a:gamma/>
                <a:shade val="46275"/>
                <a:invGamma/>
              </a:srgbClr>
            </a:gs>
            <a:gs pos="50000">
              <a:srgbClr val="008080"/>
            </a:gs>
            <a:gs pos="100000">
              <a:srgbClr val="008080">
                <a:gamma/>
                <a:shade val="46275"/>
                <a:invGamma/>
              </a:srgbClr>
            </a:gs>
          </a:gsLst>
          <a:lin ang="5400000" scaled="1"/>
        </a:gra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0" i="0" u="none" strike="noStrike" cap="none" normalizeH="0" baseline="0" smtClean="0">
            <a:ln>
              <a:noFill/>
            </a:ln>
            <a:solidFill>
              <a:srgbClr val="0000FF"/>
            </a:solidFill>
            <a:effectLst/>
            <a:latin typeface="Times New Roman" panose="02020603050405020304" pitchFamily="18" charset="0"/>
            <a:ea typeface="楷体_GB2312" panose="0201060903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080">
                <a:gamma/>
                <a:shade val="46275"/>
                <a:invGamma/>
              </a:srgbClr>
            </a:gs>
            <a:gs pos="50000">
              <a:srgbClr val="008080"/>
            </a:gs>
            <a:gs pos="100000">
              <a:srgbClr val="008080">
                <a:gamma/>
                <a:shade val="46275"/>
                <a:invGamma/>
              </a:srgbClr>
            </a:gs>
          </a:gsLst>
          <a:lin ang="5400000" scaled="1"/>
        </a:gra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0" i="0" u="none" strike="noStrike" cap="none" normalizeH="0" baseline="0" smtClean="0">
            <a:ln>
              <a:noFill/>
            </a:ln>
            <a:solidFill>
              <a:srgbClr val="0000FF"/>
            </a:solidFill>
            <a:effectLst/>
            <a:latin typeface="Times New Roman" panose="02020603050405020304" pitchFamily="18" charset="0"/>
            <a:ea typeface="楷体_GB2312" panose="02010609030101010101" pitchFamily="49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0">
      <a:majorFont>
        <a:latin typeface="Times New Roman"/>
        <a:ea typeface="思源黑体 CN Medium"/>
        <a:cs typeface=""/>
      </a:majorFont>
      <a:minorFont>
        <a:latin typeface="Times New Roman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B61AC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B61AC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none" rtlCol="0">
        <a:spAutoFit/>
      </a:bodyPr>
      <a:lstStyle>
        <a:defPPr algn="l">
          <a:defRPr sz="2400" dirty="0">
            <a:solidFill>
              <a:schemeClr val="tx1">
                <a:lumMod val="85000"/>
                <a:lumOff val="15000"/>
              </a:schemeClr>
            </a:solidFill>
            <a:latin typeface="+mn-ea"/>
            <a:cs typeface="阿里巴巴普惠体 B" panose="00020600040101010101" pitchFamily="18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1" i="0" u="none" strike="noStrike" cap="none" normalizeH="0" baseline="0" smtClean="0">
            <a:ln>
              <a:noFill/>
            </a:ln>
            <a:solidFill>
              <a:srgbClr val="0000FF"/>
            </a:solidFill>
            <a:effectLst/>
            <a:latin typeface="Times New Roman" panose="02020603050405020304" pitchFamily="18" charset="0"/>
            <a:ea typeface="楷体_GB2312" panose="0201060903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3200" b="1" i="0" u="none" strike="noStrike" cap="none" normalizeH="0" baseline="0" smtClean="0">
            <a:ln>
              <a:noFill/>
            </a:ln>
            <a:solidFill>
              <a:srgbClr val="0000FF"/>
            </a:solidFill>
            <a:effectLst/>
            <a:latin typeface="Times New Roman" panose="02020603050405020304" pitchFamily="18" charset="0"/>
            <a:ea typeface="楷体_GB2312" panose="02010609030101010101" pitchFamily="49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3225</Words>
  <Application>WPS 演示</Application>
  <PresentationFormat>全屏显示(4:3)</PresentationFormat>
  <Paragraphs>618</Paragraphs>
  <Slides>45</Slides>
  <Notes>4</Notes>
  <HiddenSlides>0</HiddenSlides>
  <MMClips>2</MMClips>
  <ScaleCrop>false</ScaleCrop>
  <HeadingPairs>
    <vt:vector size="8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7</vt:i4>
      </vt:variant>
      <vt:variant>
        <vt:lpstr>嵌入 OLE 服务器</vt:lpstr>
      </vt:variant>
      <vt:variant>
        <vt:i4>164</vt:i4>
      </vt:variant>
      <vt:variant>
        <vt:lpstr>幻灯片标题</vt:lpstr>
      </vt:variant>
      <vt:variant>
        <vt:i4>45</vt:i4>
      </vt:variant>
    </vt:vector>
  </HeadingPairs>
  <TitlesOfParts>
    <vt:vector size="232" baseType="lpstr">
      <vt:lpstr>Arial</vt:lpstr>
      <vt:lpstr>宋体</vt:lpstr>
      <vt:lpstr>Wingdings</vt:lpstr>
      <vt:lpstr>Times New Roman</vt:lpstr>
      <vt:lpstr>楷体_GB2312</vt:lpstr>
      <vt:lpstr>黑体</vt:lpstr>
      <vt:lpstr>阿里巴巴普惠体 B</vt:lpstr>
      <vt:lpstr>站酷文艺体</vt:lpstr>
      <vt:lpstr>Arial</vt:lpstr>
      <vt:lpstr>Symbol</vt:lpstr>
      <vt:lpstr>微软雅黑</vt:lpstr>
      <vt:lpstr>Arial Unicode MS</vt:lpstr>
      <vt:lpstr>思源黑体 CN Medium</vt:lpstr>
      <vt:lpstr>思源黑体 CN Regular</vt:lpstr>
      <vt:lpstr>等线</vt:lpstr>
      <vt:lpstr>楷体</vt:lpstr>
      <vt:lpstr>默认设计模板</vt:lpstr>
      <vt:lpstr>3_默认设计模板</vt:lpstr>
      <vt:lpstr>4_默认设计模板</vt:lpstr>
      <vt:lpstr>5_默认设计模板</vt:lpstr>
      <vt:lpstr>6_默认设计模板</vt:lpstr>
      <vt:lpstr>Office 主题​​</vt:lpstr>
      <vt:lpstr>7_默认设计模板</vt:lpstr>
      <vt:lpstr>Equation.DSMT4</vt:lpstr>
      <vt:lpstr>Equation.DSMT4</vt:lpstr>
      <vt:lpstr>Equation.DSMT4</vt:lpstr>
      <vt:lpstr>Equation.3</vt:lpstr>
      <vt:lpstr>Equation.3</vt:lpstr>
      <vt:lpstr>Equation.3</vt:lpstr>
      <vt:lpstr>Equation.DSMT4</vt:lpstr>
      <vt:lpstr>Equation.DSMT4</vt:lpstr>
      <vt:lpstr>Equation.3</vt:lpstr>
      <vt:lpstr>Equation.DSMT4</vt:lpstr>
      <vt:lpstr>Equation.DSMT4</vt:lpstr>
      <vt:lpstr>Equation.DSMT4</vt:lpstr>
      <vt:lpstr>Equation.3</vt:lpstr>
      <vt:lpstr>Equation.DSMT4</vt:lpstr>
      <vt:lpstr>Equation.DSMT4</vt:lpstr>
      <vt:lpstr>Equation.DSMT4</vt:lpstr>
      <vt:lpstr>Equation.DSMT4</vt:lpstr>
      <vt:lpstr>Equation.3</vt:lpstr>
      <vt:lpstr>Equation.DSMT4</vt:lpstr>
      <vt:lpstr>Equation.DSMT4</vt:lpstr>
      <vt:lpstr>Equation.3</vt:lpstr>
      <vt:lpstr>Equation.DSMT4</vt:lpstr>
      <vt:lpstr>Equation.DSMT4</vt:lpstr>
      <vt:lpstr>Equation.3</vt:lpstr>
      <vt:lpstr>Equation.DSMT4</vt:lpstr>
      <vt:lpstr>Equation.3</vt:lpstr>
      <vt:lpstr>Equation.DSMT4</vt:lpstr>
      <vt:lpstr>Equation.3</vt:lpstr>
      <vt:lpstr>Equation.DSMT4</vt:lpstr>
      <vt:lpstr>Equation.3</vt:lpstr>
      <vt:lpstr>Equation.DSMT4</vt:lpstr>
      <vt:lpstr>Equation.DSMT4</vt:lpstr>
      <vt:lpstr>Equation.DSMT4</vt:lpstr>
      <vt:lpstr>Equation.DSMT4</vt:lpstr>
      <vt:lpstr>Equation.3</vt:lpstr>
      <vt:lpstr>Equation.DSMT4</vt:lpstr>
      <vt:lpstr>Equation.3</vt:lpstr>
      <vt:lpstr>Equation.3</vt:lpstr>
      <vt:lpstr>Equation.3</vt:lpstr>
      <vt:lpstr>Equation.3</vt:lpstr>
      <vt:lpstr>Equation.3</vt:lpstr>
      <vt:lpstr>Equation.3</vt:lpstr>
      <vt:lpstr>Equation.DSMT4</vt:lpstr>
      <vt:lpstr>Equation.3</vt:lpstr>
      <vt:lpstr>Equation.DSMT4</vt:lpstr>
      <vt:lpstr>Equation.3</vt:lpstr>
      <vt:lpstr>Equation.3</vt:lpstr>
      <vt:lpstr>Equation.3</vt:lpstr>
      <vt:lpstr>Equation.3</vt:lpstr>
      <vt:lpstr>Equation.DSMT4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Equation.DSMT4</vt:lpstr>
      <vt:lpstr>Equation.DSMT4</vt:lpstr>
      <vt:lpstr>Equation.DSMT4</vt:lpstr>
      <vt:lpstr>Equation.3</vt:lpstr>
      <vt:lpstr>Equation.3</vt:lpstr>
      <vt:lpstr>Equation.3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Equation.3</vt:lpstr>
      <vt:lpstr>Equation.3</vt:lpstr>
      <vt:lpstr>Equation.DSMT4</vt:lpstr>
      <vt:lpstr>Equation.3</vt:lpstr>
      <vt:lpstr>Equation.3</vt:lpstr>
      <vt:lpstr>Equation.3</vt:lpstr>
      <vt:lpstr>Equation.3</vt:lpstr>
      <vt:lpstr>Equation.3</vt:lpstr>
      <vt:lpstr>Equation.DSMT4</vt:lpstr>
      <vt:lpstr>Equation.DSMT4</vt:lpstr>
      <vt:lpstr>Equation.3</vt:lpstr>
      <vt:lpstr>Equation.3</vt:lpstr>
      <vt:lpstr>Equation.DSMT4</vt:lpstr>
      <vt:lpstr>Equation.DSMT4</vt:lpstr>
      <vt:lpstr>Equation.DSMT4</vt:lpstr>
      <vt:lpstr>Equation.3</vt:lpstr>
      <vt:lpstr>Equation.DSMT4</vt:lpstr>
      <vt:lpstr>Equation.3</vt:lpstr>
      <vt:lpstr>Equation.DSMT4</vt:lpstr>
      <vt:lpstr>Equation.DSMT4</vt:lpstr>
      <vt:lpstr>Equation.3</vt:lpstr>
      <vt:lpstr>Equation.DSMT4</vt:lpstr>
      <vt:lpstr>Equation.3</vt:lpstr>
      <vt:lpstr>Equation.3</vt:lpstr>
      <vt:lpstr>Equation.DSMT4</vt:lpstr>
      <vt:lpstr>Equation.DSMT4</vt:lpstr>
      <vt:lpstr>Equation.DSMT4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Equation.DSMT4</vt:lpstr>
      <vt:lpstr>Equation.3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Equation.3</vt:lpstr>
      <vt:lpstr>Equation.DSMT4</vt:lpstr>
      <vt:lpstr>Equation.DSMT4</vt:lpstr>
      <vt:lpstr>Equation.DSMT4</vt:lpstr>
      <vt:lpstr>Equation.3</vt:lpstr>
      <vt:lpstr>Equation.DSMT4</vt:lpstr>
      <vt:lpstr>Equation.3</vt:lpstr>
      <vt:lpstr>Equation.3</vt:lpstr>
      <vt:lpstr>Equation.DSMT4</vt:lpstr>
      <vt:lpstr>Equation.DSMT4</vt:lpstr>
      <vt:lpstr>Equation.DSMT4</vt:lpstr>
      <vt:lpstr>Equation.3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Equation.3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Equation.3</vt:lpstr>
      <vt:lpstr>Equation.3</vt:lpstr>
      <vt:lpstr>Equation.DSMT4</vt:lpstr>
      <vt:lpstr>Equation.DSMT4</vt:lpstr>
      <vt:lpstr>Equation.DSMT4</vt:lpstr>
      <vt:lpstr>Equation.DSMT4</vt:lpstr>
      <vt:lpstr>Equation.DSMT4</vt:lpstr>
      <vt:lpstr>Equation.3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二、电磁波的能量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稳恒磁场总结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电磁感应与麦克斯韦方程组总结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机械运动的描述总结</dc:title>
  <dc:creator>ThinkPad</dc:creator>
  <cp:lastModifiedBy>网球王子1392370119</cp:lastModifiedBy>
  <cp:revision>54</cp:revision>
  <dcterms:created xsi:type="dcterms:W3CDTF">2020-03-29T04:30:00Z</dcterms:created>
  <dcterms:modified xsi:type="dcterms:W3CDTF">2023-06-14T08:40:37Z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1D4DCB6F70784CB992E289A81E8E898F_13</vt:lpwstr>
  </property>
  <property fmtid="{D5CDD505-2E9C-101B-9397-08002B2CF9AE}" pid="3" name="KSOProductBuildVer">
    <vt:lpwstr>2052-11.1.0.14036</vt:lpwstr>
  </property>
</Properties>
</file>

<file path=docProps/thumbnail.jpeg>
</file>